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79"/>
  </p:notesMasterIdLst>
  <p:sldIdLst>
    <p:sldId id="377" r:id="rId2"/>
    <p:sldId id="257" r:id="rId3"/>
    <p:sldId id="378" r:id="rId4"/>
    <p:sldId id="397" r:id="rId5"/>
    <p:sldId id="398" r:id="rId6"/>
    <p:sldId id="412" r:id="rId7"/>
    <p:sldId id="380" r:id="rId8"/>
    <p:sldId id="261" r:id="rId9"/>
    <p:sldId id="342" r:id="rId10"/>
    <p:sldId id="343" r:id="rId11"/>
    <p:sldId id="337" r:id="rId12"/>
    <p:sldId id="345" r:id="rId13"/>
    <p:sldId id="339" r:id="rId14"/>
    <p:sldId id="340" r:id="rId15"/>
    <p:sldId id="341" r:id="rId16"/>
    <p:sldId id="376" r:id="rId17"/>
    <p:sldId id="382" r:id="rId18"/>
    <p:sldId id="264" r:id="rId19"/>
    <p:sldId id="263" r:id="rId20"/>
    <p:sldId id="346" r:id="rId21"/>
    <p:sldId id="277" r:id="rId22"/>
    <p:sldId id="381" r:id="rId23"/>
    <p:sldId id="383" r:id="rId24"/>
    <p:sldId id="287" r:id="rId25"/>
    <p:sldId id="415" r:id="rId26"/>
    <p:sldId id="347" r:id="rId27"/>
    <p:sldId id="348" r:id="rId28"/>
    <p:sldId id="349" r:id="rId29"/>
    <p:sldId id="414" r:id="rId30"/>
    <p:sldId id="350" r:id="rId31"/>
    <p:sldId id="351" r:id="rId32"/>
    <p:sldId id="289" r:id="rId33"/>
    <p:sldId id="417" r:id="rId34"/>
    <p:sldId id="352" r:id="rId35"/>
    <p:sldId id="416" r:id="rId36"/>
    <p:sldId id="399" r:id="rId37"/>
    <p:sldId id="384" r:id="rId38"/>
    <p:sldId id="368" r:id="rId39"/>
    <p:sldId id="413" r:id="rId40"/>
    <p:sldId id="369" r:id="rId41"/>
    <p:sldId id="370" r:id="rId42"/>
    <p:sldId id="385" r:id="rId43"/>
    <p:sldId id="354" r:id="rId44"/>
    <p:sldId id="358" r:id="rId45"/>
    <p:sldId id="359" r:id="rId46"/>
    <p:sldId id="357" r:id="rId47"/>
    <p:sldId id="418" r:id="rId48"/>
    <p:sldId id="386" r:id="rId49"/>
    <p:sldId id="303" r:id="rId50"/>
    <p:sldId id="304" r:id="rId51"/>
    <p:sldId id="388" r:id="rId52"/>
    <p:sldId id="375" r:id="rId53"/>
    <p:sldId id="403" r:id="rId54"/>
    <p:sldId id="407" r:id="rId55"/>
    <p:sldId id="306" r:id="rId56"/>
    <p:sldId id="307" r:id="rId57"/>
    <p:sldId id="400" r:id="rId58"/>
    <p:sldId id="393" r:id="rId59"/>
    <p:sldId id="361" r:id="rId60"/>
    <p:sldId id="372" r:id="rId61"/>
    <p:sldId id="404" r:id="rId62"/>
    <p:sldId id="371" r:id="rId63"/>
    <p:sldId id="373" r:id="rId64"/>
    <p:sldId id="374" r:id="rId65"/>
    <p:sldId id="401" r:id="rId66"/>
    <p:sldId id="390" r:id="rId67"/>
    <p:sldId id="405" r:id="rId68"/>
    <p:sldId id="409" r:id="rId69"/>
    <p:sldId id="411" r:id="rId70"/>
    <p:sldId id="391" r:id="rId71"/>
    <p:sldId id="392" r:id="rId72"/>
    <p:sldId id="322" r:id="rId73"/>
    <p:sldId id="395" r:id="rId74"/>
    <p:sldId id="394" r:id="rId75"/>
    <p:sldId id="420" r:id="rId76"/>
    <p:sldId id="419" r:id="rId77"/>
    <p:sldId id="421" r:id="rId78"/>
  </p:sldIdLst>
  <p:sldSz cx="9144000" cy="5143500" type="screen16x9"/>
  <p:notesSz cx="6858000" cy="9144000"/>
  <p:embeddedFontLst>
    <p:embeddedFont>
      <p:font typeface="Mongolian Baiti" panose="03000500000000000000" pitchFamily="66" charset="0"/>
      <p:regular r:id="rId80"/>
    </p:embeddedFont>
    <p:embeddedFont>
      <p:font typeface="Calibri Light" panose="020F0302020204030204" pitchFamily="34" charset="0"/>
      <p:regular r:id="rId81"/>
      <p:italic r:id="rId82"/>
    </p:embeddedFont>
    <p:embeddedFont>
      <p:font typeface="ＭＳ Ｐゴシック" panose="020B0600070205080204" pitchFamily="34" charset="-128"/>
      <p:regular r:id="rId83"/>
    </p:embeddedFont>
    <p:embeddedFont>
      <p:font typeface="Cambria" panose="02040503050406030204" pitchFamily="18" charset="0"/>
      <p:regular r:id="rId84"/>
      <p:bold r:id="rId85"/>
      <p:italic r:id="rId86"/>
      <p:boldItalic r:id="rId87"/>
    </p:embeddedFont>
    <p:embeddedFont>
      <p:font typeface="Calibri" panose="020F0502020204030204" pitchFamily="34" charset="0"/>
      <p:regular r:id="rId88"/>
      <p:bold r:id="rId89"/>
      <p:italic r:id="rId90"/>
      <p:boldItalic r:id="rId91"/>
    </p:embeddedFont>
    <p:embeddedFont>
      <p:font typeface="Arial Black" panose="020B0A04020102020204" pitchFamily="34" charset="0"/>
      <p:bold r:id="rId92"/>
    </p:embeddedFont>
    <p:embeddedFont>
      <p:font typeface="SimSun" panose="02010600030101010101" pitchFamily="2" charset="-122"/>
      <p:regular r:id="rId9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ynhthaibao07@gmail.com" initials="h" lastIdx="1" clrIdx="0">
    <p:extLst>
      <p:ext uri="{19B8F6BF-5375-455C-9EA6-DF929625EA0E}">
        <p15:presenceInfo xmlns:p15="http://schemas.microsoft.com/office/powerpoint/2012/main" userId="huynhthaibao07@gmail.c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99"/>
    <a:srgbClr val="1624AA"/>
    <a:srgbClr val="CC0099"/>
    <a:srgbClr val="F0C9F7"/>
    <a:srgbClr val="E08EEE"/>
    <a:srgbClr val="EBB8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57" autoAdjust="0"/>
    <p:restoredTop sz="90857" autoAdjust="0"/>
  </p:normalViewPr>
  <p:slideViewPr>
    <p:cSldViewPr snapToGrid="0">
      <p:cViewPr varScale="1">
        <p:scale>
          <a:sx n="113" d="100"/>
          <a:sy n="113" d="100"/>
        </p:scale>
        <p:origin x="422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5.fntdata"/><Relationship Id="rId89" Type="http://schemas.openxmlformats.org/officeDocument/2006/relationships/font" Target="fonts/font1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font" Target="fonts/font11.fntdata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4.fntdata"/><Relationship Id="rId88" Type="http://schemas.openxmlformats.org/officeDocument/2006/relationships/font" Target="fonts/font9.fntdata"/><Relationship Id="rId91" Type="http://schemas.openxmlformats.org/officeDocument/2006/relationships/font" Target="fonts/font12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2.fntdata"/><Relationship Id="rId86" Type="http://schemas.openxmlformats.org/officeDocument/2006/relationships/font" Target="fonts/font7.fntdata"/><Relationship Id="rId9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8.fntdata"/><Relationship Id="rId61" Type="http://schemas.openxmlformats.org/officeDocument/2006/relationships/slide" Target="slides/slide60.xml"/><Relationship Id="rId82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4.fntdata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941304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xmlns="" id="{B510F574-C31D-4E08-8D7D-0A297B28DAE4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xmlns="" id="{C72D0579-254C-471C-AD01-E986AEED047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AU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xmlns="" id="{2A25AF01-2F3D-4F36-B95F-562BE23216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7278C3D-6102-4725-BFD0-675FA159B6DD}" type="slidenum">
              <a:rPr lang="en-AU" altLang="en-US" smtClean="0"/>
              <a:pPr/>
              <a:t>1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515244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8ed822fd7_0_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8ed822fd7_0_8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934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8ed822fd7_0_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8ed822fd7_0_8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3087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8ed822fd7_0_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8ed822fd7_0_8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0970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c3848b8cd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c3848b8cd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80862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c3848b8cd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c3848b8cd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2368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c3848b8cd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c3848b8cd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96706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8ed822fd7_0_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8ed822fd7_0_8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6054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ec9534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ec9534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7184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a6b0cc1c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a6b0cc1c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76009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b6814307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b6814307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4824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ec9534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ec9534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53978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b6814307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b6814307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7457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c43615ec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c43615ec4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29503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ec9534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ec9534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21126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ec9534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ec9534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9744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8ed822fd7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8ed822fd7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3662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8ed822fd7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8ed822fd7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2154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8ed822fd7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8ed822fd7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Pod is the atomic unit of k8s -- in the Deployment on the previous side, the Pod was in the spec.template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217216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8ed822fd7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8ed822fd7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Pod is the atomic unit of k8s -- in the Deployment on the previous side, the Pod was in the spec.template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575200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8ed822fd7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8ed822fd7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Pod is the atomic unit of k8s -- in the Deployment on the previous side, the Pod was in the spec.template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915432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8ed822fd7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8ed822fd7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7809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ec9534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ec9534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2327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8ed822fd7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8ed822fd7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04568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8ed822fd7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8ed822fd7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27638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a7b1a1e8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a7b1a1e8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09629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a7b1a1e8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a7b1a1e8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0555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c3848b8c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c3848b8c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Port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Port of internal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ClusterIP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Wingdings" panose="05000000000000000000" pitchFamily="2" charset="2"/>
              </a:rPr>
              <a:t> curl &lt;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Wingdings" panose="05000000000000000000" pitchFamily="2" charset="2"/>
              </a:rPr>
              <a:t>clusterIP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Wingdings" panose="05000000000000000000" pitchFamily="2" charset="2"/>
              </a:rPr>
              <a:t>&gt;:1234</a:t>
            </a: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fontAlgn="base"/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Target Port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Target port is the port on the POD where the service is running.</a:t>
            </a:r>
          </a:p>
          <a:p>
            <a:pPr fontAlgn="base"/>
            <a:r>
              <a:rPr lang="en-U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Nodeport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Node port is the port on host (used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along with external IP) 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Wingdings" panose="05000000000000000000" pitchFamily="2" charset="2"/>
              </a:rPr>
              <a:t> curl &lt;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Wingdings" panose="05000000000000000000" pitchFamily="2" charset="2"/>
              </a:rPr>
              <a:t>externalIP_of_node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Wingdings" panose="05000000000000000000" pitchFamily="2" charset="2"/>
              </a:rPr>
              <a:t>&gt;:33569</a:t>
            </a: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50531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c3848b8c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c3848b8c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47544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c3848b8c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c3848b8c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59266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ec9534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ec9534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70316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8ed822fd7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8ed822fd7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Labels, Annotations, and Selectors are heavily used in K8s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of the design principles of kubernetes was being able to reference other objects without having to know the object’s name directly and all these play into 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Annotations are used quite a bit by various extensions for additional config information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464710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8ed822fd7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8ed822fd7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Labels, Annotations, and Selectors are heavily used in K8s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of the design principles of kubernetes was being able to reference other objects without having to know the object’s name directly and all these play into 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Annotations are used quite a bit by various extensions for additional config information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55943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8ed822fd7_0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8ed822fd7_0_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69282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c3848b8c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c3848b8c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both the Deployment and Pod are labeled with app:nginx, tier: frontend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replicaset definition targets them with simple selectors matching the key-value pairs of both app:nginx and tier: frontend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29048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c3848b8c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c3848b8c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Set-based selectors are a bit more advanced allowing you to match against possible values and use some boolean logic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a subset of objects support these set-based selectors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705875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ec9534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ec9534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52400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c3848b8cd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c3848b8cd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Empty</a:t>
            </a:r>
            <a:r>
              <a:rPr lang="en-US" baseline="0" dirty="0" smtClean="0"/>
              <a:t>Dir: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initially empty</a:t>
            </a:r>
            <a:b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When a Pod is removed from a node for any reason, the data in the </a:t>
            </a:r>
            <a:r>
              <a:rPr lang="en-US" dirty="0" smtClean="0"/>
              <a:t>emptyDir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is deleted forever.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86520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a75ad31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a75ad31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Things can get a little confusing here, big thing to note: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volume in a pod definition is tied to the pods lifecycle, it dies when the pod dies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PV is a cluster-wise resource, usually some external storage system.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PVC maps to a request for storage from a PV or StorageClass.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24055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a75ad31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a75ad31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92298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c3848b8cd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c3848b8cd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57211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ec9534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ec9534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68064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c243ac6b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c243ac6b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the base64 thing with secrets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689675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c3848b8cd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c3848b8cd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 right is a confgmap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Bottom right is a secret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Bottom left passes it to a volume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Bottom middle injects it as an env var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1544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8ed822fd7_0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8ed822fd7_0_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2562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ec9534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ec9534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1721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a7b1a1e8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a7b1a1e8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900" b="1" dirty="0" smtClean="0"/>
              <a:t>ServiceAccount- </a:t>
            </a:r>
            <a:r>
              <a:rPr lang="en-US" dirty="0" smtClean="0"/>
              <a:t>ServiceAccounts provide a consumable identity for pods or external services that interact with the cluster directly and are scoped to namespaces.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97521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a6b0cc1c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a6b0cc1c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big thing to note in this diagram - In most deployments, all of these services themselves run in as containers outside of kubelet.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431095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c243ac6b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c243ac6b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the base64 thing with secrets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916594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c3848b8cd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c3848b8cd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specifying a role and not a clusterrole, you must specify a namespace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clusterrole can perform get/list/watch on services, endpoints and pods in the core apiGroup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1470874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c3848b8cd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c3848b8cd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for the most part should be self explanatory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06713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c3848b8c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c3848b8c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900250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ec9534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ec9534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517443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c43615ec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c43615ec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While these are fundamental rules, its quite easy to put network rules in place within k8s to limit pod to pod communication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04036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c43615ec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c43615ec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9018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8ed822fd7_0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8ed822fd7_0_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267716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c43615ec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c43615ec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359073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c43615ec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c43615ec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421918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c43615ec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c43615ec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221313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c43615ec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c43615ec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941629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c3848b8c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c3848b8c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216812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ec9534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ec9534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885731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c43615ec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c43615ec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While these are fundamental rules, its quite easy to put network rules in place within k8s to limit pod to pod communication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717370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c43615ec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c43615ec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563308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ec9534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ec9534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953366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c43615ec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c43615ec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1976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ec9534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ec9534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109014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c43615ec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c43615ec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284195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c3848b8cd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c3848b8cd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975081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49743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6822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536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c3848b8cd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c3848b8cd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6821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8ed822fd7_0_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8ed822fd7_0_8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6381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4AFE-4335-467E-BFE4-F3310A2943B1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xmlns="" id="{20AF6D47-1E94-48AD-9F25-3AB5FDB6BC3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" y="4516918"/>
            <a:ext cx="876792" cy="626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299794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4AFE-4335-467E-BFE4-F3310A2943B1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377447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4AFE-4335-467E-BFE4-F3310A2943B1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0688953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1771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03978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7615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Kết quả hình ảnh cho thanks for your listeni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274639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70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4AFE-4335-467E-BFE4-F3310A2943B1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382163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4AFE-4335-467E-BFE4-F3310A2943B1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892503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4AFE-4335-467E-BFE4-F3310A2943B1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522879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4AFE-4335-467E-BFE4-F3310A2943B1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7606345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4AFE-4335-467E-BFE4-F3310A2943B1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554359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4AFE-4335-467E-BFE4-F3310A2943B1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60199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4AFE-4335-467E-BFE4-F3310A2943B1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044051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4AFE-4335-467E-BFE4-F3310A2943B1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009661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54AFE-4335-467E-BFE4-F3310A2943B1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7940040" y="4860480"/>
            <a:ext cx="1203960" cy="283020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xmlns="" id="{20AF6D47-1E94-48AD-9F25-3AB5FDB6BC3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" y="4516918"/>
            <a:ext cx="876792" cy="626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9165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2.png"/><Relationship Id="rId10" Type="http://schemas.openxmlformats.org/officeDocument/2006/relationships/image" Target="../media/image10.png"/><Relationship Id="rId4" Type="http://schemas.openxmlformats.org/officeDocument/2006/relationships/image" Target="../media/image5.jpe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cluster-administration/networking/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overview/what-is-kubernetes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45;p13" descr="1362940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3900424" y="-103762"/>
            <a:ext cx="5292213" cy="5247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3" name="Picture 19" descr="346041.jpg">
            <a:extLst>
              <a:ext uri="{FF2B5EF4-FFF2-40B4-BE49-F238E27FC236}">
                <a16:creationId xmlns:a16="http://schemas.microsoft.com/office/drawing/2014/main" xmlns="" id="{42783796-814C-4E5A-A5CF-6056BB370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04" y="3371467"/>
            <a:ext cx="1125605" cy="979458"/>
          </a:xfrm>
          <a:prstGeom prst="rect">
            <a:avLst/>
          </a:prstGeom>
          <a:noFill/>
          <a:ln w="50800">
            <a:solidFill>
              <a:srgbClr val="66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7" name="TextBox 10">
            <a:extLst>
              <a:ext uri="{FF2B5EF4-FFF2-40B4-BE49-F238E27FC236}">
                <a16:creationId xmlns:a16="http://schemas.microsoft.com/office/drawing/2014/main" xmlns="" id="{83013BAB-D087-450D-9F3B-D05DBBBAE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3612" y="2382395"/>
            <a:ext cx="2847008" cy="510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/>
          <a:p>
            <a:pPr algn="ctr" eaLnBrk="1" hangingPunct="1"/>
            <a:r>
              <a:rPr lang="en-US" altLang="zh-CN" sz="1360" b="1" dirty="0">
                <a:ea typeface="SimSun" panose="02010600030101010101" pitchFamily="2" charset="-122"/>
              </a:rPr>
              <a:t>BAO HUYNH</a:t>
            </a:r>
            <a:r>
              <a:rPr lang="en-US" altLang="zh-CN" sz="1360" b="1" dirty="0"/>
              <a:t> (LDE)</a:t>
            </a:r>
            <a:endParaRPr lang="en-AU" altLang="en-US" sz="1360" b="1" dirty="0"/>
          </a:p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1360" b="1" dirty="0" smtClean="0">
                <a:ea typeface="SimSun" panose="02010600030101010101" pitchFamily="2" charset="-122"/>
              </a:rPr>
              <a:t>10/10/2018</a:t>
            </a:r>
            <a:endParaRPr lang="zh-CN" altLang="en-AU" sz="1360" b="1" dirty="0">
              <a:latin typeface="SimSun"/>
              <a:ea typeface="SimSun" panose="02010600030101010101" pitchFamily="2" charset="-122"/>
            </a:endParaRPr>
          </a:p>
        </p:txBody>
      </p:sp>
      <p:pic>
        <p:nvPicPr>
          <p:cNvPr id="7178" name="Picture 4">
            <a:extLst>
              <a:ext uri="{FF2B5EF4-FFF2-40B4-BE49-F238E27FC236}">
                <a16:creationId xmlns:a16="http://schemas.microsoft.com/office/drawing/2014/main" xmlns="" id="{20AF6D47-1E94-48AD-9F25-3AB5FDB6B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" y="4516918"/>
            <a:ext cx="876792" cy="626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2">
            <a:extLst>
              <a:ext uri="{FF2B5EF4-FFF2-40B4-BE49-F238E27FC236}">
                <a16:creationId xmlns:a16="http://schemas.microsoft.com/office/drawing/2014/main" xmlns="" id="{0E39FFB3-36E2-4DE7-ABD1-996D2BD0A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0390" y="744593"/>
            <a:ext cx="6602679" cy="1327632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 lIns="70953" tIns="35477" rIns="70953" bIns="35477" anchor="t">
            <a:spAutoFit/>
          </a:bodyPr>
          <a:lstStyle>
            <a:lvl1pPr marL="304800" indent="-304800"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43175" indent="-2571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3000375" indent="-2571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57575" indent="-2571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914775" indent="-2571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4081" b="1" dirty="0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1624AA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cs typeface="Arial" panose="020B0604020202020204" pitchFamily="34" charset="0"/>
              </a:rPr>
              <a:t>KUBERNETES </a:t>
            </a:r>
          </a:p>
          <a:p>
            <a:pPr algn="ctr" eaLnBrk="1" hangingPunct="1">
              <a:defRPr/>
            </a:pPr>
            <a:r>
              <a:rPr lang="en-US" altLang="en-US" sz="4081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cs typeface="Arial" panose="020B0604020202020204" pitchFamily="34" charset="0"/>
              </a:rPr>
              <a:t>From Container to </a:t>
            </a:r>
            <a:r>
              <a:rPr lang="en-US" altLang="en-US" sz="4081" b="1" dirty="0" err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cs typeface="Arial" panose="020B0604020202020204" pitchFamily="34" charset="0"/>
              </a:rPr>
              <a:t>CaaS</a:t>
            </a:r>
            <a:endParaRPr lang="en-US" altLang="en-US" sz="4081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00B0F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5" name="AutoShape 18" descr="Image result for cloud native foundation"/>
          <p:cNvSpPr>
            <a:spLocks noChangeAspect="1" noChangeArrowheads="1"/>
          </p:cNvSpPr>
          <p:nvPr/>
        </p:nvSpPr>
        <p:spPr bwMode="auto">
          <a:xfrm>
            <a:off x="1040771" y="-98270"/>
            <a:ext cx="207338" cy="20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2201" tIns="31101" rIns="62201" bIns="31101" numCol="1" anchor="t" anchorCtr="0" compatLnSpc="1">
            <a:prstTxWarp prst="textNoShape">
              <a:avLst/>
            </a:prstTxWarp>
          </a:bodyPr>
          <a:lstStyle/>
          <a:p>
            <a:endParaRPr lang="en-US" sz="952"/>
          </a:p>
        </p:txBody>
      </p:sp>
      <p:pic>
        <p:nvPicPr>
          <p:cNvPr id="39962" name="Picture 26" descr="Image result for cloud native foundati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224" y="3350163"/>
            <a:ext cx="1216590" cy="1009173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dock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746" y="3367688"/>
            <a:ext cx="1213660" cy="1004542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109" y="3367688"/>
            <a:ext cx="1044890" cy="987017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5122" name="Picture 2" descr="Image result for kubernete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535" y="3353944"/>
            <a:ext cx="1000761" cy="1000761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lated imag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620" y="3350163"/>
            <a:ext cx="996280" cy="996280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77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973" y="652591"/>
            <a:ext cx="5810250" cy="4019550"/>
          </a:xfrm>
          <a:prstGeom prst="rect">
            <a:avLst/>
          </a:prstGeom>
        </p:spPr>
      </p:pic>
      <p:sp>
        <p:nvSpPr>
          <p:cNvPr id="4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II.KUBERNETES – A RISING HERO</a:t>
            </a:r>
            <a:endParaRPr lang="en-US" dirty="0">
              <a:solidFill>
                <a:srgbClr val="CC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38184" y="3450367"/>
            <a:ext cx="5568778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t>/</a:t>
            </a:r>
            <a:r>
              <a:rPr lang="en-US" sz="5000" b="1" dirty="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t> CU-BÉ NÉ-</a:t>
            </a:r>
            <a:r>
              <a:rPr lang="en-US" sz="5000" dirty="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t>ĐỊ</a:t>
            </a:r>
            <a:r>
              <a:rPr lang="en-US" sz="5000" b="1" dirty="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t>T </a:t>
            </a:r>
            <a:r>
              <a:rPr lang="en-US" sz="7000" b="1" dirty="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t>/</a:t>
            </a:r>
            <a:endParaRPr lang="en-US" sz="7000" b="1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pic>
        <p:nvPicPr>
          <p:cNvPr id="6" name="Picture 4" descr="File:Challenge-Accepted-Mem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874" y="3874946"/>
            <a:ext cx="2029686" cy="126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19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419" y="943258"/>
            <a:ext cx="7111561" cy="3680640"/>
          </a:xfrm>
          <a:prstGeom prst="rect">
            <a:avLst/>
          </a:prstGeom>
        </p:spPr>
      </p:pic>
      <p:sp>
        <p:nvSpPr>
          <p:cNvPr id="4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II.KUBERNETES – A RISING HERO</a:t>
            </a:r>
            <a:endParaRPr lang="en-US" dirty="0">
              <a:solidFill>
                <a:srgbClr val="CC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06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What is Kubernetes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596" y="725840"/>
            <a:ext cx="6672648" cy="43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II.KUBERNETES – A RISING HERO</a:t>
            </a:r>
            <a:endParaRPr lang="en-US" dirty="0">
              <a:solidFill>
                <a:srgbClr val="CC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24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"/>
          <p:cNvSpPr txBox="1">
            <a:spLocks noGrp="1"/>
          </p:cNvSpPr>
          <p:nvPr>
            <p:ph type="title"/>
          </p:nvPr>
        </p:nvSpPr>
        <p:spPr>
          <a:xfrm>
            <a:off x="2847120" y="3792950"/>
            <a:ext cx="344214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KUBERNETES, WHY ?</a:t>
            </a:r>
            <a:endParaRPr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Google Shape;179;p18"/>
          <p:cNvSpPr txBox="1">
            <a:spLocks noGrp="1"/>
          </p:cNvSpPr>
          <p:nvPr>
            <p:ph type="body" idx="1"/>
          </p:nvPr>
        </p:nvSpPr>
        <p:spPr>
          <a:xfrm>
            <a:off x="1251780" y="8817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VM1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# ssh root@VM1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# docker run nginx –p 8080:80 …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VM2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# ssh root@VM2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# docker run nginx –p 8080:80 …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…...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…...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…...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II.KUBERNETES – A RISING HERO</a:t>
            </a:r>
            <a:endParaRPr lang="en-US" dirty="0">
              <a:solidFill>
                <a:srgbClr val="CC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39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630" y="252807"/>
            <a:ext cx="6787794" cy="413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bloody hell me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222" y="828240"/>
            <a:ext cx="3529038" cy="264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78;p18"/>
          <p:cNvSpPr txBox="1">
            <a:spLocks/>
          </p:cNvSpPr>
          <p:nvPr/>
        </p:nvSpPr>
        <p:spPr>
          <a:xfrm>
            <a:off x="2847120" y="4265974"/>
            <a:ext cx="3442140" cy="914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buClrTx/>
              <a:buFontTx/>
            </a:pP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KUBERNETES, WHY ?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 descr="Image result for kubernet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978" y="1222928"/>
            <a:ext cx="1016578" cy="1016578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kubernet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327" y="1190400"/>
            <a:ext cx="1049105" cy="1049105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93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0259" y="1214875"/>
            <a:ext cx="8554955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 smtClean="0"/>
              <a:t>Deployment/Provision one or </a:t>
            </a:r>
            <a:r>
              <a:rPr lang="en-US" sz="2500" b="1" dirty="0" smtClean="0"/>
              <a:t>multiple containers</a:t>
            </a:r>
            <a:endParaRPr lang="en-US" sz="25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1" dirty="0" smtClean="0"/>
              <a:t>Replicas</a:t>
            </a:r>
            <a:r>
              <a:rPr lang="en-US" sz="2500" dirty="0" smtClean="0"/>
              <a:t> of containers on </a:t>
            </a:r>
            <a:r>
              <a:rPr lang="en-US" sz="2500" b="1" dirty="0" err="1" smtClean="0"/>
              <a:t>multihost</a:t>
            </a:r>
            <a:endParaRPr lang="en-US" sz="25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 smtClean="0"/>
              <a:t>Data volumes for persistent</a:t>
            </a:r>
            <a:r>
              <a:rPr lang="en-US" sz="2500" b="1" dirty="0" smtClean="0"/>
              <a:t> storage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 smtClean="0"/>
              <a:t>Multihost</a:t>
            </a:r>
            <a:r>
              <a:rPr lang="en-US" sz="2500" dirty="0"/>
              <a:t> </a:t>
            </a:r>
            <a:r>
              <a:rPr lang="en-US" sz="2500" b="1" dirty="0" smtClean="0"/>
              <a:t>Overlay</a:t>
            </a:r>
            <a:r>
              <a:rPr lang="en-US" sz="2500" dirty="0"/>
              <a:t> </a:t>
            </a:r>
            <a:r>
              <a:rPr lang="en-US" sz="2500" b="1" dirty="0" smtClean="0"/>
              <a:t>networking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1" dirty="0" smtClean="0"/>
              <a:t>……..</a:t>
            </a:r>
            <a:endParaRPr lang="en-US" sz="2500" b="1" dirty="0"/>
          </a:p>
        </p:txBody>
      </p:sp>
      <p:sp>
        <p:nvSpPr>
          <p:cNvPr id="4" name="Google Shape;178;p18"/>
          <p:cNvSpPr txBox="1">
            <a:spLocks/>
          </p:cNvSpPr>
          <p:nvPr/>
        </p:nvSpPr>
        <p:spPr>
          <a:xfrm>
            <a:off x="2847120" y="4265974"/>
            <a:ext cx="3442140" cy="914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buClrTx/>
              <a:buFontTx/>
            </a:pP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KUBERNETES, WHY ?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II.KUBERNETES – A RISING HERO</a:t>
            </a:r>
            <a:endParaRPr lang="en-US" dirty="0">
              <a:solidFill>
                <a:srgbClr val="CC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44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73" y="883046"/>
            <a:ext cx="7814976" cy="3120543"/>
          </a:xfrm>
          <a:prstGeom prst="rect">
            <a:avLst/>
          </a:prstGeom>
        </p:spPr>
      </p:pic>
      <p:sp>
        <p:nvSpPr>
          <p:cNvPr id="3" name="Google Shape;178;p18"/>
          <p:cNvSpPr txBox="1">
            <a:spLocks/>
          </p:cNvSpPr>
          <p:nvPr/>
        </p:nvSpPr>
        <p:spPr>
          <a:xfrm>
            <a:off x="2847120" y="4265974"/>
            <a:ext cx="3442140" cy="914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buClrTx/>
              <a:buFontTx/>
            </a:pP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KUBERNETES, WHY ?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7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5;p13" descr="1362940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3900424" y="-103762"/>
            <a:ext cx="5292213" cy="524726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4"/>
          <p:cNvSpPr txBox="1">
            <a:spLocks noGrp="1"/>
          </p:cNvSpPr>
          <p:nvPr>
            <p:ph type="title"/>
          </p:nvPr>
        </p:nvSpPr>
        <p:spPr>
          <a:xfrm>
            <a:off x="1297500" y="0"/>
            <a:ext cx="6757002" cy="61569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Google Shape;154;p14"/>
          <p:cNvSpPr txBox="1">
            <a:spLocks noGrp="1"/>
          </p:cNvSpPr>
          <p:nvPr>
            <p:ph type="body" idx="1"/>
          </p:nvPr>
        </p:nvSpPr>
        <p:spPr>
          <a:xfrm>
            <a:off x="1297500" y="781166"/>
            <a:ext cx="6757002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60400" indent="-514350">
              <a:buSzPct val="100000"/>
              <a:buFont typeface="+mj-lt"/>
              <a:buAutoNum type="romanUcPeriod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 RECALL</a:t>
            </a:r>
          </a:p>
          <a:p>
            <a:pPr marL="615950" lvl="1" indent="0">
              <a:spcBef>
                <a:spcPts val="0"/>
              </a:spcBef>
              <a:buNone/>
            </a:pP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KUBERNETES – A RISING HERO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-US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K8S ARCHITECTURE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0"/>
              </a:spcBef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Master node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0"/>
              </a:spcBef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Worker node</a:t>
            </a:r>
          </a:p>
          <a:p>
            <a:pPr lvl="1">
              <a:spcBef>
                <a:spcPts val="0"/>
              </a:spcBef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Additional Services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CONCEPTS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DEMOS</a:t>
            </a:r>
          </a:p>
          <a:p>
            <a:pPr marL="146050" lvl="0" indent="0">
              <a:buNone/>
            </a:pPr>
            <a:endParaRPr lang="e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41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8048" y="48768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1"/>
          <p:cNvSpPr txBox="1">
            <a:spLocks noGrp="1"/>
          </p:cNvSpPr>
          <p:nvPr>
            <p:ph type="title"/>
          </p:nvPr>
        </p:nvSpPr>
        <p:spPr>
          <a:xfrm>
            <a:off x="9389148" y="4169680"/>
            <a:ext cx="1662900" cy="636000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Arial" panose="020B0604020202020204" pitchFamily="34" charset="0"/>
                <a:cs typeface="Arial" panose="020B0604020202020204" pitchFamily="34" charset="0"/>
              </a:rPr>
              <a:t>Architecture Overview</a:t>
            </a:r>
            <a:endParaRPr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>
            <a:spLocks noGrp="1"/>
          </p:cNvSpPr>
          <p:nvPr>
            <p:ph type="title"/>
          </p:nvPr>
        </p:nvSpPr>
        <p:spPr>
          <a:xfrm>
            <a:off x="691831" y="72584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Master (Control plane for Kubernetes)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0" name="Google Shape;190;p20"/>
          <p:cNvSpPr txBox="1">
            <a:spLocks noGrp="1"/>
          </p:cNvSpPr>
          <p:nvPr>
            <p:ph type="body" idx="1"/>
          </p:nvPr>
        </p:nvSpPr>
        <p:spPr>
          <a:xfrm>
            <a:off x="405921" y="1296491"/>
            <a:ext cx="5632414" cy="34130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endParaRPr lang="e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/>
            <a:r>
              <a:rPr lang="en" sz="1600" u="sng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" sz="1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ube-API Server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gatekeeper 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" sz="1600" i="1" dirty="0">
                <a:latin typeface="Arial" panose="020B0604020202020204" pitchFamily="34" charset="0"/>
                <a:cs typeface="Arial" panose="020B0604020202020204" pitchFamily="34" charset="0"/>
              </a:rPr>
              <a:t>handle HTTP request  </a:t>
            </a:r>
            <a:r>
              <a:rPr lang="e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between 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control plan &amp; </a:t>
            </a:r>
            <a:r>
              <a:rPr lang="e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workers.</a:t>
            </a:r>
          </a:p>
          <a:p>
            <a:pPr marL="285750" indent="-285750"/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/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1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ube-S</a:t>
            </a:r>
            <a:r>
              <a:rPr lang="en" sz="1600" u="sng" dirty="0">
                <a:latin typeface="Arial" panose="020B0604020202020204" pitchFamily="34" charset="0"/>
                <a:cs typeface="Arial" panose="020B0604020202020204" pitchFamily="34" charset="0"/>
              </a:rPr>
              <a:t>cheduler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: evaluates workload </a:t>
            </a:r>
            <a:r>
              <a:rPr lang="e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place it on a matching resource</a:t>
            </a:r>
          </a:p>
          <a:p>
            <a:pPr marL="285750" indent="-285750"/>
            <a:endParaRPr lang="e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/>
            <a:r>
              <a:rPr lang="en" sz="1600" u="sng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" sz="1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ube-Cluster </a:t>
            </a:r>
            <a:r>
              <a:rPr lang="en" sz="1600" u="sng" dirty="0">
                <a:latin typeface="Arial" panose="020B0604020202020204" pitchFamily="34" charset="0"/>
                <a:cs typeface="Arial" panose="020B0604020202020204" pitchFamily="34" charset="0"/>
              </a:rPr>
              <a:t>controller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: manages </a:t>
            </a:r>
            <a:r>
              <a:rPr lang="e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core component control </a:t>
            </a:r>
            <a:r>
              <a:rPr lang="e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loops:</a:t>
            </a:r>
          </a:p>
          <a:p>
            <a:pPr marL="0" indent="0">
              <a:buNone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Monitors </a:t>
            </a:r>
            <a:r>
              <a:rPr lang="en" sz="1600" i="1" dirty="0">
                <a:latin typeface="Arial" panose="020B0604020202020204" pitchFamily="34" charset="0"/>
                <a:cs typeface="Arial" panose="020B0604020202020204" pitchFamily="34" charset="0"/>
              </a:rPr>
              <a:t>the cluster state 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via the apiserver </a:t>
            </a:r>
            <a:endParaRPr lang="e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Steers </a:t>
            </a:r>
            <a:r>
              <a:rPr lang="en" sz="1600" i="1" dirty="0">
                <a:latin typeface="Arial" panose="020B0604020202020204" pitchFamily="34" charset="0"/>
                <a:cs typeface="Arial" panose="020B0604020202020204" pitchFamily="34" charset="0"/>
              </a:rPr>
              <a:t>the cluster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 towards the </a:t>
            </a:r>
            <a:r>
              <a:rPr lang="en" sz="1600" i="1" dirty="0">
                <a:latin typeface="Arial" panose="020B0604020202020204" pitchFamily="34" charset="0"/>
                <a:cs typeface="Arial" panose="020B0604020202020204" pitchFamily="34" charset="0"/>
              </a:rPr>
              <a:t>desired </a:t>
            </a:r>
            <a:r>
              <a:rPr lang="en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</a:p>
          <a:p>
            <a:pPr marL="0" indent="0">
              <a:buNone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cloud-provider (AWS, GCP, Azure,..) component.</a:t>
            </a:r>
          </a:p>
          <a:p>
            <a:pPr marL="285750" indent="-285750"/>
            <a:endParaRPr lang="e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/>
            <a:r>
              <a:rPr lang="en" sz="1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etcd</a:t>
            </a:r>
            <a:r>
              <a:rPr lang="e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provide highly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available key-value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  <a:endParaRPr lang="e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oogle Shape;2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2033" y="933178"/>
            <a:ext cx="2297396" cy="343287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III. K8S ARCHITECTURE</a:t>
            </a:r>
            <a:endParaRPr lang="en-US" dirty="0">
              <a:solidFill>
                <a:srgbClr val="CC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4"/>
          <p:cNvSpPr txBox="1">
            <a:spLocks noGrp="1"/>
          </p:cNvSpPr>
          <p:nvPr>
            <p:ph type="body" idx="1"/>
          </p:nvPr>
        </p:nvSpPr>
        <p:spPr>
          <a:xfrm>
            <a:off x="1297500" y="781166"/>
            <a:ext cx="6757002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60400" indent="-514350">
              <a:buSzPct val="100000"/>
              <a:buFont typeface="+mj-lt"/>
              <a:buAutoNum type="romanUcPeriod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CONTAINER RECALL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KUBERNETES – A RISING HERO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K8S ARCHITECTURE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KEY CONCEPTS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DEMOS</a:t>
            </a:r>
          </a:p>
          <a:p>
            <a:pPr marL="146050" lvl="0" indent="0">
              <a:buNone/>
            </a:pPr>
            <a:endParaRPr lang="e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153;p14"/>
          <p:cNvSpPr txBox="1">
            <a:spLocks noGrp="1"/>
          </p:cNvSpPr>
          <p:nvPr>
            <p:ph type="title"/>
          </p:nvPr>
        </p:nvSpPr>
        <p:spPr>
          <a:xfrm>
            <a:off x="1396560" y="165470"/>
            <a:ext cx="6757002" cy="61569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>
            <a:spLocks noGrp="1"/>
          </p:cNvSpPr>
          <p:nvPr>
            <p:ph type="body" idx="1"/>
          </p:nvPr>
        </p:nvSpPr>
        <p:spPr>
          <a:xfrm>
            <a:off x="691831" y="1182890"/>
            <a:ext cx="5480369" cy="35223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/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‘place’, where pod/containers run on,  </a:t>
            </a:r>
            <a:endParaRPr lang="en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care </a:t>
            </a: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‘workload’ of </a:t>
            </a:r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cluster</a:t>
            </a:r>
          </a:p>
          <a:p>
            <a:pPr marL="0" indent="0">
              <a:buNone/>
            </a:pPr>
            <a:endParaRPr lang="en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/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Daemon: </a:t>
            </a:r>
          </a:p>
          <a:p>
            <a:pPr marL="0" indent="0">
              <a:buNone/>
            </a:pPr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  - </a:t>
            </a:r>
            <a:r>
              <a:rPr lang="en" sz="20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kubelet</a:t>
            </a:r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 managing pod </a:t>
            </a: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lifecycle </a:t>
            </a:r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on its</a:t>
            </a:r>
          </a:p>
          <a:p>
            <a:pPr marL="0" indent="0">
              <a:buNone/>
            </a:pP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host + interact </a:t>
            </a: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with APIServer (master) </a:t>
            </a:r>
          </a:p>
          <a:p>
            <a:pPr marL="0" indent="0">
              <a:buNone/>
            </a:pP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 - </a:t>
            </a:r>
            <a:r>
              <a:rPr lang="en" sz="2000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kube-proxy</a:t>
            </a:r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 load balancing/connection </a:t>
            </a:r>
          </a:p>
          <a:p>
            <a:pPr marL="0" indent="0">
              <a:buNone/>
            </a:pP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forwarding between pods.</a:t>
            </a:r>
            <a:endParaRPr lang="e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oogle Shape;2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1142" y="868249"/>
            <a:ext cx="2973610" cy="379930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89;p20"/>
          <p:cNvSpPr txBox="1">
            <a:spLocks noGrp="1"/>
          </p:cNvSpPr>
          <p:nvPr>
            <p:ph type="title"/>
          </p:nvPr>
        </p:nvSpPr>
        <p:spPr>
          <a:xfrm>
            <a:off x="691831" y="72584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Nodes/Workers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III. K8S ARCHITECTURE</a:t>
            </a:r>
            <a:endParaRPr lang="en-US" dirty="0">
              <a:solidFill>
                <a:srgbClr val="CC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31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 txBox="1">
            <a:spLocks noGrp="1"/>
          </p:cNvSpPr>
          <p:nvPr>
            <p:ph type="body" idx="1"/>
          </p:nvPr>
        </p:nvSpPr>
        <p:spPr>
          <a:xfrm>
            <a:off x="821765" y="1511945"/>
            <a:ext cx="7488154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sz="2000" b="1" dirty="0">
                <a:latin typeface="Arial" panose="020B0604020202020204" pitchFamily="34" charset="0"/>
                <a:cs typeface="Arial" panose="020B0604020202020204" pitchFamily="34" charset="0"/>
              </a:rPr>
              <a:t>Kube-dns</a:t>
            </a: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 - Provides cluster wide DNS Services. Services are resolvable to </a:t>
            </a:r>
            <a:r>
              <a:rPr lang="en" sz="2000" i="1" dirty="0">
                <a:latin typeface="Arial" panose="020B0604020202020204" pitchFamily="34" charset="0"/>
                <a:cs typeface="Arial" panose="020B0604020202020204" pitchFamily="34" charset="0"/>
              </a:rPr>
              <a:t>&lt;service&gt;.&lt;namespace&gt;.svc.cluster.local</a:t>
            </a: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spcBef>
                <a:spcPts val="1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sz="2000" b="1" dirty="0">
                <a:latin typeface="Arial" panose="020B0604020202020204" pitchFamily="34" charset="0"/>
                <a:cs typeface="Arial" panose="020B0604020202020204" pitchFamily="34" charset="0"/>
              </a:rPr>
              <a:t>Heapster - </a:t>
            </a: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 Metrics Collector for kubernetes cluster, used by some </a:t>
            </a:r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resources: Horizontal </a:t>
            </a: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Pod </a:t>
            </a:r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Autoscaler</a:t>
            </a: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or Dashboard Metrics,…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spcBef>
                <a:spcPts val="1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sz="2000" b="1" dirty="0">
                <a:latin typeface="Arial" panose="020B0604020202020204" pitchFamily="34" charset="0"/>
                <a:cs typeface="Arial" panose="020B0604020202020204" pitchFamily="34" charset="0"/>
              </a:rPr>
              <a:t>Kube-dashboard </a:t>
            </a: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- A general purpose web based UI for kubernetes.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III. K8S ARCHITECTURE</a:t>
            </a:r>
            <a:endParaRPr lang="en-US" dirty="0">
              <a:solidFill>
                <a:srgbClr val="CC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189;p20"/>
          <p:cNvSpPr txBox="1">
            <a:spLocks noGrp="1"/>
          </p:cNvSpPr>
          <p:nvPr>
            <p:ph type="title"/>
          </p:nvPr>
        </p:nvSpPr>
        <p:spPr>
          <a:xfrm>
            <a:off x="691831" y="72584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tional Services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5;p13" descr="1362940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3900424" y="-103762"/>
            <a:ext cx="5292213" cy="524726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4"/>
          <p:cNvSpPr txBox="1">
            <a:spLocks noGrp="1"/>
          </p:cNvSpPr>
          <p:nvPr>
            <p:ph type="title"/>
          </p:nvPr>
        </p:nvSpPr>
        <p:spPr>
          <a:xfrm>
            <a:off x="1297500" y="0"/>
            <a:ext cx="6757002" cy="61569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Google Shape;154;p14"/>
          <p:cNvSpPr txBox="1">
            <a:spLocks noGrp="1"/>
          </p:cNvSpPr>
          <p:nvPr>
            <p:ph type="body" idx="1"/>
          </p:nvPr>
        </p:nvSpPr>
        <p:spPr>
          <a:xfrm>
            <a:off x="1297500" y="615696"/>
            <a:ext cx="6757002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60400" indent="-514350">
              <a:buSzPct val="100000"/>
              <a:buFont typeface="+mj-lt"/>
              <a:buAutoNum type="romanUcPeriod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 RECALL</a:t>
            </a:r>
          </a:p>
          <a:p>
            <a:pPr marL="615950" lvl="1" indent="0">
              <a:spcBef>
                <a:spcPts val="0"/>
              </a:spcBef>
              <a:buNone/>
            </a:pP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KUBERNETES – A RISING HERO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-US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K8S ARCHITECTURE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KEY CONCEPTS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Pod/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Deloyment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/Service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ConfigMap/Secret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Authentication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Identity with RBAC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Networking</a:t>
            </a:r>
            <a:endParaRPr lang="en" sz="2000" b="1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DEMOS</a:t>
            </a:r>
          </a:p>
          <a:p>
            <a:pPr marL="146050" lvl="0" indent="0">
              <a:buNone/>
            </a:pPr>
            <a:endParaRPr lang="e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30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5;p13" descr="1362940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203559" y="147698"/>
            <a:ext cx="5292213" cy="524726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600" y="813170"/>
            <a:ext cx="7151556" cy="486802"/>
          </a:xfrm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en-US" sz="4000" dirty="0" smtClean="0">
                <a:latin typeface="Arial Black" panose="020B0A04020102020204" pitchFamily="34" charset="0"/>
              </a:rPr>
              <a:t>POD *</a:t>
            </a:r>
          </a:p>
          <a:p>
            <a:pPr marL="146050" indent="0">
              <a:buNone/>
            </a:pPr>
            <a:r>
              <a:rPr lang="en-US" sz="4000" dirty="0" smtClean="0">
                <a:latin typeface="Arial Black" panose="020B0A04020102020204" pitchFamily="34" charset="0"/>
              </a:rPr>
              <a:t>DEPLOYEMENT * </a:t>
            </a:r>
          </a:p>
          <a:p>
            <a:pPr marL="146050" indent="0">
              <a:buNone/>
            </a:pPr>
            <a:r>
              <a:rPr lang="en-US" sz="4000" dirty="0" smtClean="0">
                <a:latin typeface="Arial Black" panose="020B0A04020102020204" pitchFamily="34" charset="0"/>
              </a:rPr>
              <a:t>SERVICE * </a:t>
            </a:r>
            <a:endParaRPr lang="en-US" sz="4000" dirty="0">
              <a:latin typeface="Arial Black" panose="020B0A040201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772" y="472440"/>
            <a:ext cx="3648228" cy="404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4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4"/>
          <p:cNvSpPr txBox="1">
            <a:spLocks noGrp="1"/>
          </p:cNvSpPr>
          <p:nvPr>
            <p:ph type="body" idx="1"/>
          </p:nvPr>
        </p:nvSpPr>
        <p:spPr>
          <a:xfrm>
            <a:off x="1058602" y="13078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Arial" panose="020B0604020202020204" pitchFamily="34" charset="0"/>
                <a:cs typeface="Arial" panose="020B0604020202020204" pitchFamily="34" charset="0"/>
              </a:rPr>
              <a:t>Pod</a:t>
            </a:r>
            <a:r>
              <a:rPr lang="en" sz="1600" b="1" dirty="0"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en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A pod is the smallest unit of </a:t>
            </a: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work/management 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resource within Kubernetes.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Pods </a:t>
            </a:r>
            <a:r>
              <a:rPr lang="en" sz="3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comprise of</a:t>
            </a: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11" y="2907810"/>
            <a:ext cx="2269781" cy="17465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312" y="2907809"/>
            <a:ext cx="2339546" cy="17465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7079" y="2902411"/>
            <a:ext cx="2313714" cy="1751965"/>
          </a:xfrm>
          <a:prstGeom prst="rect">
            <a:avLst/>
          </a:prstGeom>
        </p:spPr>
      </p:pic>
      <p:sp>
        <p:nvSpPr>
          <p:cNvPr id="7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(Pod)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4"/>
          <p:cNvSpPr txBox="1">
            <a:spLocks noGrp="1"/>
          </p:cNvSpPr>
          <p:nvPr>
            <p:ph type="body" idx="1"/>
          </p:nvPr>
        </p:nvSpPr>
        <p:spPr>
          <a:xfrm>
            <a:off x="2610956" y="4286756"/>
            <a:ext cx="3736650" cy="421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Arial" panose="020B0604020202020204" pitchFamily="34" charset="0"/>
                <a:cs typeface="Arial" panose="020B0604020202020204" pitchFamily="34" charset="0"/>
              </a:rPr>
              <a:t>Pod</a:t>
            </a:r>
            <a:r>
              <a:rPr lang="en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example manisfest</a:t>
            </a:r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(Pod)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Image result for pod manifest exam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56" y="1096993"/>
            <a:ext cx="3736650" cy="302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94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4"/>
          <p:cNvSpPr txBox="1">
            <a:spLocks noGrp="1"/>
          </p:cNvSpPr>
          <p:nvPr>
            <p:ph type="body" idx="1"/>
          </p:nvPr>
        </p:nvSpPr>
        <p:spPr>
          <a:xfrm>
            <a:off x="1251780" y="736994"/>
            <a:ext cx="6970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b="1" dirty="0" smtClean="0"/>
              <a:t>ReplicationController</a:t>
            </a:r>
            <a:r>
              <a:rPr lang="en" sz="1600" b="1" dirty="0" smtClean="0"/>
              <a:t> – </a:t>
            </a:r>
            <a:r>
              <a:rPr lang="en" dirty="0" smtClean="0"/>
              <a:t>keeps track of </a:t>
            </a:r>
            <a:r>
              <a:rPr lang="en" dirty="0"/>
              <a:t>pod replicas and their lifecycle. 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b="1" dirty="0" smtClean="0"/>
              <a:t>ReplicaSet</a:t>
            </a:r>
            <a:r>
              <a:rPr lang="en" b="1" dirty="0" smtClean="0"/>
              <a:t> </a:t>
            </a:r>
            <a:r>
              <a:rPr lang="en" sz="1600" b="1" dirty="0"/>
              <a:t>- </a:t>
            </a:r>
            <a:r>
              <a:rPr lang="en" dirty="0"/>
              <a:t>Next Generation ReplicationController.  Supports set-based selectors</a:t>
            </a:r>
            <a:r>
              <a:rPr lang="en" dirty="0" smtClean="0"/>
              <a:t>.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180" y="2377440"/>
            <a:ext cx="3127416" cy="268224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360201" y="3432209"/>
            <a:ext cx="1030847" cy="1599102"/>
            <a:chOff x="4360201" y="3432209"/>
            <a:chExt cx="1030847" cy="159910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60201" y="3837114"/>
              <a:ext cx="1030847" cy="1194197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/>
            <p:nvPr/>
          </p:nvCxnSpPr>
          <p:spPr>
            <a:xfrm>
              <a:off x="4875624" y="3432209"/>
              <a:ext cx="0" cy="4014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5175847" y="3432209"/>
            <a:ext cx="1461150" cy="1606247"/>
            <a:chOff x="5175847" y="3432209"/>
            <a:chExt cx="1461150" cy="160624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90596" y="3833700"/>
              <a:ext cx="946401" cy="1204756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>
              <a:endCxn id="4" idx="0"/>
            </p:cNvCxnSpPr>
            <p:nvPr/>
          </p:nvCxnSpPr>
          <p:spPr>
            <a:xfrm>
              <a:off x="5175847" y="3432209"/>
              <a:ext cx="987950" cy="4014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Deployement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69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4"/>
          <p:cNvSpPr txBox="1">
            <a:spLocks noGrp="1"/>
          </p:cNvSpPr>
          <p:nvPr>
            <p:ph type="body" idx="1"/>
          </p:nvPr>
        </p:nvSpPr>
        <p:spPr>
          <a:xfrm>
            <a:off x="1217430" y="1048920"/>
            <a:ext cx="694359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 b="1" dirty="0" smtClean="0"/>
              <a:t>Deployment </a:t>
            </a:r>
          </a:p>
          <a:p>
            <a:pPr marL="342900" lvl="0" indent="-342900" algn="l" rtl="0">
              <a:spcBef>
                <a:spcPts val="1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Type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replicaton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 backed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ReplicaSets</a:t>
            </a:r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spcBef>
                <a:spcPts val="1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eeps track of state change history</a:t>
            </a:r>
          </a:p>
          <a:p>
            <a:pPr marL="342900" lvl="0" indent="-342900" algn="l" rtl="0">
              <a:spcBef>
                <a:spcPts val="1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Provides scaling/update/rollback  functionality 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Deployement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14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38" y="621014"/>
            <a:ext cx="3541140" cy="37877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970" y="734340"/>
            <a:ext cx="3646008" cy="3938716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892378" y="2613454"/>
            <a:ext cx="1569308" cy="562232"/>
            <a:chOff x="3892378" y="2613454"/>
            <a:chExt cx="1569308" cy="562232"/>
          </a:xfrm>
        </p:grpSpPr>
        <p:sp>
          <p:nvSpPr>
            <p:cNvPr id="6" name="Right Arrow 5"/>
            <p:cNvSpPr/>
            <p:nvPr/>
          </p:nvSpPr>
          <p:spPr>
            <a:xfrm>
              <a:off x="3892378" y="2613454"/>
              <a:ext cx="1569308" cy="562232"/>
            </a:xfrm>
            <a:prstGeom prst="right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113616" y="2740681"/>
              <a:ext cx="1235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SCALING</a:t>
              </a:r>
              <a:endParaRPr lang="en-US" dirty="0"/>
            </a:p>
          </p:txBody>
        </p:sp>
      </p:grpSp>
      <p:sp>
        <p:nvSpPr>
          <p:cNvPr id="8" name="Google Shape;165;p16"/>
          <p:cNvSpPr txBox="1">
            <a:spLocks/>
          </p:cNvSpPr>
          <p:nvPr/>
        </p:nvSpPr>
        <p:spPr>
          <a:xfrm>
            <a:off x="1251779" y="268790"/>
            <a:ext cx="7051961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(manual scaling deployment)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69024" y="4681557"/>
            <a:ext cx="586591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kubectl</a:t>
            </a:r>
            <a:r>
              <a:rPr lang="en-US" sz="1600" dirty="0"/>
              <a:t> scale deployments/</a:t>
            </a:r>
            <a:r>
              <a:rPr lang="en-US" sz="1600" dirty="0" err="1"/>
              <a:t>kubernetes-bootcamp</a:t>
            </a:r>
            <a:r>
              <a:rPr lang="en-US" sz="1600" dirty="0"/>
              <a:t> --replicas=4</a:t>
            </a:r>
          </a:p>
        </p:txBody>
      </p:sp>
    </p:spTree>
    <p:extLst>
      <p:ext uri="{BB962C8B-B14F-4D97-AF65-F5344CB8AC3E}">
        <p14:creationId xmlns:p14="http://schemas.microsoft.com/office/powerpoint/2010/main" val="173950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627" y="780269"/>
            <a:ext cx="6565795" cy="41659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5697" y="3594589"/>
            <a:ext cx="1933705" cy="1239363"/>
          </a:xfrm>
          <a:prstGeom prst="rect">
            <a:avLst/>
          </a:prstGeom>
        </p:spPr>
      </p:pic>
      <p:sp>
        <p:nvSpPr>
          <p:cNvPr id="4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Deployement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update 1/3)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92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5;p13" descr="1362940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3924808" y="-103762"/>
            <a:ext cx="5292213" cy="524726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4"/>
          <p:cNvSpPr txBox="1">
            <a:spLocks noGrp="1"/>
          </p:cNvSpPr>
          <p:nvPr>
            <p:ph type="title"/>
          </p:nvPr>
        </p:nvSpPr>
        <p:spPr>
          <a:xfrm>
            <a:off x="1396560" y="72798"/>
            <a:ext cx="6757002" cy="61569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Google Shape;154;p14"/>
          <p:cNvSpPr txBox="1">
            <a:spLocks noGrp="1"/>
          </p:cNvSpPr>
          <p:nvPr>
            <p:ph type="body" idx="1"/>
          </p:nvPr>
        </p:nvSpPr>
        <p:spPr>
          <a:xfrm>
            <a:off x="1297500" y="688494"/>
            <a:ext cx="6757002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60400" indent="-514350">
              <a:buSzPct val="100000"/>
              <a:buFont typeface="+mj-lt"/>
              <a:buAutoNum type="romanUcPeriod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CONTAINER RECALL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Microservice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&amp; Container approach</a:t>
            </a:r>
          </a:p>
          <a:p>
            <a:pPr lvl="1">
              <a:spcBef>
                <a:spcPts val="0"/>
              </a:spcBef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15950" lvl="1" indent="0">
              <a:spcBef>
                <a:spcPts val="0"/>
              </a:spcBef>
              <a:buNone/>
            </a:pP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KUBERNETES – A RISING HERO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-US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endParaRPr 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K8S ARCHITECTURE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CONCEPTS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DEMOS</a:t>
            </a:r>
          </a:p>
          <a:p>
            <a:pPr marL="146050" lvl="0" indent="0">
              <a:buNone/>
            </a:pPr>
            <a:endParaRPr lang="e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73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249" y="797012"/>
            <a:ext cx="6387130" cy="4130246"/>
          </a:xfrm>
          <a:prstGeom prst="rect">
            <a:avLst/>
          </a:prstGeom>
        </p:spPr>
      </p:pic>
      <p:sp>
        <p:nvSpPr>
          <p:cNvPr id="5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Deployement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update 2/3)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64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780" y="667744"/>
            <a:ext cx="6435534" cy="42636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563" y="3593983"/>
            <a:ext cx="1933705" cy="1239363"/>
          </a:xfrm>
          <a:prstGeom prst="rect">
            <a:avLst/>
          </a:prstGeom>
        </p:spPr>
      </p:pic>
      <p:sp>
        <p:nvSpPr>
          <p:cNvPr id="5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Deployement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rollback 3/3)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63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6"/>
          <p:cNvSpPr txBox="1">
            <a:spLocks noGrp="1"/>
          </p:cNvSpPr>
          <p:nvPr>
            <p:ph type="body" idx="1"/>
          </p:nvPr>
        </p:nvSpPr>
        <p:spPr>
          <a:xfrm>
            <a:off x="483808" y="1149479"/>
            <a:ext cx="4749278" cy="34719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DaemonSet</a:t>
            </a:r>
            <a:r>
              <a:rPr lang="en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sz="1600" b="1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Pod will run on all healthy nodes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Bypasses default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schedule)</a:t>
            </a:r>
            <a:endParaRPr lang="e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Use case</a:t>
            </a: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: Ideal 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for cluster wide services such as log forwarding, or health monitoring.</a:t>
            </a:r>
            <a:endParaRPr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DaemonSet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oogle Shape;36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8275" y="923674"/>
            <a:ext cx="3320498" cy="385839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5094453" y="1112408"/>
            <a:ext cx="1509204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(Deployment Summary)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390404"/>
              </p:ext>
            </p:extLst>
          </p:nvPr>
        </p:nvGraphicFramePr>
        <p:xfrm>
          <a:off x="680486" y="1234409"/>
          <a:ext cx="7931886" cy="3008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6260"/>
                <a:gridCol w="2066260"/>
                <a:gridCol w="1743738"/>
                <a:gridCol w="2055628"/>
              </a:tblGrid>
              <a:tr h="607266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Node </a:t>
                      </a: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Scope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Scaling/Update/Rollback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Label-Selector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support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60726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ReplicationController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One/Multiple/All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60726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ReplicationSet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One/Multiple/All</a:t>
                      </a:r>
                    </a:p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16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60726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Deployment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One/Multiple/All</a:t>
                      </a:r>
                    </a:p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16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16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4778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DaemonSet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(mandatory)</a:t>
                      </a:r>
                      <a:b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(by pass scheduler)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16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320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3"/>
          <p:cNvSpPr txBox="1">
            <a:spLocks noGrp="1"/>
          </p:cNvSpPr>
          <p:nvPr>
            <p:ph type="title"/>
          </p:nvPr>
        </p:nvSpPr>
        <p:spPr>
          <a:xfrm>
            <a:off x="68580" y="789950"/>
            <a:ext cx="2216100" cy="6499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0" name="Google Shape;400;p53"/>
          <p:cNvSpPr txBox="1">
            <a:spLocks noGrp="1"/>
          </p:cNvSpPr>
          <p:nvPr>
            <p:ph type="body" idx="1"/>
          </p:nvPr>
        </p:nvSpPr>
        <p:spPr>
          <a:xfrm>
            <a:off x="426720" y="1224290"/>
            <a:ext cx="5640157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Logical set of Pods (and ways to access them)</a:t>
            </a:r>
            <a:endParaRPr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900" dirty="0">
                <a:latin typeface="Arial" panose="020B0604020202020204" pitchFamily="34" charset="0"/>
                <a:cs typeface="Arial" panose="020B0604020202020204" pitchFamily="34" charset="0"/>
              </a:rPr>
              <a:t>Four major Service Types:</a:t>
            </a:r>
            <a:endParaRPr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CluterIP </a:t>
            </a:r>
            <a:r>
              <a:rPr lang="e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1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access only</a:t>
            </a:r>
          </a:p>
          <a:p>
            <a:pPr marL="61595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NodePort </a:t>
            </a:r>
            <a:r>
              <a:rPr lang="e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16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external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access via port on host (mapping port containter = port on host)</a:t>
            </a: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LoadBalancer – </a:t>
            </a:r>
            <a:r>
              <a:rPr lang="en-US" sz="16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external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access via a loadBalancer static IP (created by AWS, GCP,…</a:t>
            </a:r>
          </a:p>
          <a:p>
            <a:pPr marL="61595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ExternalName 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- used to references endpoints </a:t>
            </a:r>
            <a:r>
              <a:rPr lang="en" sz="1600" b="1" dirty="0">
                <a:latin typeface="Arial" panose="020B0604020202020204" pitchFamily="34" charset="0"/>
                <a:cs typeface="Arial" panose="020B0604020202020204" pitchFamily="34" charset="0"/>
              </a:rPr>
              <a:t>OUTSIDE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 the cluster by providing a static internally </a:t>
            </a:r>
            <a:r>
              <a:rPr lang="en" sz="1600" b="1" dirty="0">
                <a:latin typeface="Arial" panose="020B0604020202020204" pitchFamily="34" charset="0"/>
                <a:cs typeface="Arial" panose="020B0604020202020204" pitchFamily="34" charset="0"/>
              </a:rPr>
              <a:t>referenced DNS name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1" name="Google Shape;40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9500" y="942350"/>
            <a:ext cx="2317800" cy="36525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6781800" y="2430780"/>
            <a:ext cx="1897380" cy="335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(Service)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53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Put things together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(Pod + Deployment + Service)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758" y="996979"/>
            <a:ext cx="4203405" cy="404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32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(Pod/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Deployement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/Service)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292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780" y="1112520"/>
            <a:ext cx="6945664" cy="313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97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5;p13" descr="1362940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115316" y="0"/>
            <a:ext cx="5292213" cy="524726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2276" y="2417945"/>
            <a:ext cx="7151556" cy="486802"/>
          </a:xfrm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en-US" sz="4000" dirty="0" smtClean="0">
                <a:latin typeface="Arial Black" panose="020B0A04020102020204" pitchFamily="34" charset="0"/>
              </a:rPr>
              <a:t>LABEL &amp; </a:t>
            </a:r>
          </a:p>
          <a:p>
            <a:pPr marL="146050" indent="0">
              <a:buNone/>
            </a:pPr>
            <a:r>
              <a:rPr lang="en-US" sz="4000" dirty="0">
                <a:latin typeface="Arial Black" panose="020B0A04020102020204" pitchFamily="34" charset="0"/>
              </a:rPr>
              <a:t>	</a:t>
            </a:r>
            <a:r>
              <a:rPr lang="en-US" sz="4000" dirty="0" smtClean="0">
                <a:latin typeface="Arial Black" panose="020B0A04020102020204" pitchFamily="34" charset="0"/>
              </a:rPr>
              <a:t>	SELECTOR</a:t>
            </a:r>
            <a:endParaRPr lang="en-US" sz="4000" dirty="0">
              <a:latin typeface="Arial Black" panose="020B0A04020102020204" pitchFamily="34" charset="0"/>
            </a:endParaRPr>
          </a:p>
        </p:txBody>
      </p:sp>
      <p:pic>
        <p:nvPicPr>
          <p:cNvPr id="10242" name="Picture 2" descr="Image result for label &amp; ta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297" y="0"/>
            <a:ext cx="3318703" cy="280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95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1"/>
          <p:cNvSpPr txBox="1">
            <a:spLocks noGrp="1"/>
          </p:cNvSpPr>
          <p:nvPr>
            <p:ph type="body" idx="1"/>
          </p:nvPr>
        </p:nvSpPr>
        <p:spPr>
          <a:xfrm>
            <a:off x="1217430" y="94271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" sz="2000" b="1" dirty="0">
                <a:latin typeface="Arial" panose="020B0604020202020204" pitchFamily="34" charset="0"/>
                <a:cs typeface="Arial" panose="020B0604020202020204" pitchFamily="34" charset="0"/>
              </a:rPr>
              <a:t>Label -</a:t>
            </a: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 Key-value pairs that are used to </a:t>
            </a:r>
            <a:r>
              <a:rPr lang="en" sz="2000" b="1" dirty="0">
                <a:latin typeface="Arial" panose="020B0604020202020204" pitchFamily="34" charset="0"/>
                <a:cs typeface="Arial" panose="020B0604020202020204" pitchFamily="34" charset="0"/>
              </a:rPr>
              <a:t>identify</a:t>
            </a: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, describe and group together related sets of objects. </a:t>
            </a:r>
            <a:endParaRPr lang="en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Selector </a:t>
            </a:r>
            <a:r>
              <a:rPr lang="en" sz="2000" b="1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Selectors use labels to </a:t>
            </a:r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filter/select </a:t>
            </a: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objects.  </a:t>
            </a:r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Support 2 kinds of selection: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marL="342900" indent="-342900">
              <a:lnSpc>
                <a:spcPct val="100000"/>
              </a:lnSpc>
            </a:pPr>
            <a:r>
              <a:rPr lang="en" sz="2000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Equality-based </a:t>
            </a:r>
            <a:r>
              <a:rPr lang="en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selector:    (=, </a:t>
            </a:r>
            <a:r>
              <a:rPr lang="en" sz="2000" i="1" dirty="0">
                <a:latin typeface="Arial" panose="020B0604020202020204" pitchFamily="34" charset="0"/>
                <a:cs typeface="Arial" panose="020B0604020202020204" pitchFamily="34" charset="0"/>
              </a:rPr>
              <a:t>==, </a:t>
            </a:r>
            <a:r>
              <a:rPr lang="en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!=)</a:t>
            </a:r>
          </a:p>
          <a:p>
            <a:pPr marL="342900" indent="-342900">
              <a:lnSpc>
                <a:spcPct val="100000"/>
              </a:lnSpc>
            </a:pPr>
            <a:r>
              <a:rPr lang="en" sz="2000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Set-based</a:t>
            </a:r>
            <a:r>
              <a:rPr lang="en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selector:  ( 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In, </a:t>
            </a:r>
            <a:r>
              <a:rPr lang="en-US" sz="2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NotIn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, Exists, </a:t>
            </a:r>
            <a:r>
              <a:rPr lang="en-US" sz="2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DoesNotExist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)</a:t>
            </a:r>
            <a:r>
              <a:rPr lang="en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</a:p>
          <a:p>
            <a:pPr marL="342900" indent="-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Ø"/>
            </a:pP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(labels &amp; selector)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6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(labels &amp; selector)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181" y="888152"/>
            <a:ext cx="3960927" cy="406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8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 txBox="1">
            <a:spLocks noGrp="1"/>
          </p:cNvSpPr>
          <p:nvPr>
            <p:ph type="title"/>
          </p:nvPr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I.CONTAINER RECALL</a:t>
            </a:r>
            <a:endParaRPr dirty="0">
              <a:solidFill>
                <a:srgbClr val="CC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oogle Shape;167;p16" descr="lates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39725"/>
            <a:ext cx="1462800" cy="159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8" name="Picture 4" descr="Image result for microservi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372" y="1030640"/>
            <a:ext cx="6046018" cy="370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42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2"/>
          <p:cNvSpPr txBox="1">
            <a:spLocks noGrp="1"/>
          </p:cNvSpPr>
          <p:nvPr>
            <p:ph type="body" idx="1"/>
          </p:nvPr>
        </p:nvSpPr>
        <p:spPr>
          <a:xfrm>
            <a:off x="3719384" y="1776452"/>
            <a:ext cx="39798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2">
                    <a:lumMod val="50000"/>
                  </a:schemeClr>
                </a:solidFill>
              </a:rPr>
              <a:t>Labels</a:t>
            </a:r>
            <a:r>
              <a:rPr lang="en" b="1" dirty="0">
                <a:solidFill>
                  <a:srgbClr val="FFFF00"/>
                </a:solidFill>
              </a:rPr>
              <a:t>: </a:t>
            </a:r>
            <a:endParaRPr b="1" dirty="0"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app: nginx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tier: frontned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2">
                    <a:lumMod val="50000"/>
                  </a:schemeClr>
                </a:solidFill>
              </a:rPr>
              <a:t>Annotations</a:t>
            </a:r>
            <a:endParaRPr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description: “nginx frontend”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accent2">
                    <a:lumMod val="50000"/>
                  </a:schemeClr>
                </a:solidFill>
              </a:rPr>
              <a:t>Selector</a:t>
            </a:r>
            <a:r>
              <a:rPr lang="en" b="1" dirty="0">
                <a:solidFill>
                  <a:srgbClr val="FFFF00"/>
                </a:solidFill>
              </a:rPr>
              <a:t>:</a:t>
            </a:r>
            <a:endParaRPr b="1" dirty="0"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app: nginx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tier: frontend</a:t>
            </a:r>
            <a:endParaRPr dirty="0"/>
          </a:p>
        </p:txBody>
      </p:sp>
      <p:grpSp>
        <p:nvGrpSpPr>
          <p:cNvPr id="3" name="Group 2"/>
          <p:cNvGrpSpPr/>
          <p:nvPr/>
        </p:nvGrpSpPr>
        <p:grpSpPr>
          <a:xfrm>
            <a:off x="1051015" y="902043"/>
            <a:ext cx="2668369" cy="4100022"/>
            <a:chOff x="1115625" y="319374"/>
            <a:chExt cx="2907735" cy="4504750"/>
          </a:xfrm>
        </p:grpSpPr>
        <p:grpSp>
          <p:nvGrpSpPr>
            <p:cNvPr id="2" name="Group 1"/>
            <p:cNvGrpSpPr/>
            <p:nvPr/>
          </p:nvGrpSpPr>
          <p:grpSpPr>
            <a:xfrm>
              <a:off x="1115625" y="319374"/>
              <a:ext cx="2514475" cy="4504750"/>
              <a:chOff x="1115625" y="319374"/>
              <a:chExt cx="2514475" cy="4504750"/>
            </a:xfrm>
          </p:grpSpPr>
          <p:pic>
            <p:nvPicPr>
              <p:cNvPr id="322" name="Google Shape;322;p4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15625" y="319374"/>
                <a:ext cx="2514475" cy="45047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" name="Rectangle 3"/>
              <p:cNvSpPr/>
              <p:nvPr/>
            </p:nvSpPr>
            <p:spPr>
              <a:xfrm>
                <a:off x="1271080" y="1407268"/>
                <a:ext cx="1303507" cy="48638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271080" y="1031132"/>
                <a:ext cx="2359019" cy="32425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71080" y="2195209"/>
                <a:ext cx="1407269" cy="68417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" name="Straight Arrow Connector 5"/>
            <p:cNvCxnSpPr/>
            <p:nvPr/>
          </p:nvCxnSpPr>
          <p:spPr>
            <a:xfrm flipH="1" flipV="1">
              <a:off x="2730042" y="2710774"/>
              <a:ext cx="1228708" cy="664886"/>
            </a:xfrm>
            <a:prstGeom prst="straightConnector1">
              <a:avLst/>
            </a:prstGeom>
            <a:ln w="285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 flipV="1">
              <a:off x="2929149" y="1414732"/>
              <a:ext cx="1094211" cy="1342580"/>
            </a:xfrm>
            <a:prstGeom prst="straightConnector1">
              <a:avLst/>
            </a:prstGeom>
            <a:ln w="285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 flipV="1">
              <a:off x="2670411" y="1683772"/>
              <a:ext cx="1288339" cy="46538"/>
            </a:xfrm>
            <a:prstGeom prst="straightConnector1">
              <a:avLst/>
            </a:prstGeom>
            <a:ln w="285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(labels &amp; selector)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oogle Shape;329;p43"/>
          <p:cNvSpPr txBox="1">
            <a:spLocks noGrp="1"/>
          </p:cNvSpPr>
          <p:nvPr>
            <p:ph type="title"/>
          </p:nvPr>
        </p:nvSpPr>
        <p:spPr>
          <a:xfrm>
            <a:off x="3719383" y="855364"/>
            <a:ext cx="352050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Equality-based </a:t>
            </a:r>
            <a:r>
              <a:rPr lang="e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selectors</a:t>
            </a:r>
            <a:endParaRPr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61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3"/>
          <p:cNvSpPr txBox="1">
            <a:spLocks noGrp="1"/>
          </p:cNvSpPr>
          <p:nvPr>
            <p:ph type="title"/>
          </p:nvPr>
        </p:nvSpPr>
        <p:spPr>
          <a:xfrm>
            <a:off x="4275438" y="659100"/>
            <a:ext cx="352050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Set-based selectors</a:t>
            </a:r>
            <a:endParaRPr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0" name="Google Shape;330;p43"/>
          <p:cNvSpPr txBox="1">
            <a:spLocks noGrp="1"/>
          </p:cNvSpPr>
          <p:nvPr>
            <p:ph type="body" idx="1"/>
          </p:nvPr>
        </p:nvSpPr>
        <p:spPr>
          <a:xfrm>
            <a:off x="4640280" y="1306135"/>
            <a:ext cx="35817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Valid Operators: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In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NotIn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Exists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DoesNotExist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Supported Objects with set-based selectors: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Job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Deployment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ReplicaSet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DaemonSet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PersistentVolumeClaims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31" name="Google Shape;33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736" y="1116150"/>
            <a:ext cx="3671702" cy="383654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710514" y="2761735"/>
            <a:ext cx="3564924" cy="54987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(labels &amp; selector)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76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5;p13" descr="1362940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3900424" y="-103762"/>
            <a:ext cx="5292213" cy="524726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6752" y="1265798"/>
            <a:ext cx="7151556" cy="486802"/>
          </a:xfrm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en-US" sz="5000" dirty="0" smtClean="0">
                <a:latin typeface="Arial Black" panose="020B0A04020102020204" pitchFamily="34" charset="0"/>
              </a:rPr>
              <a:t>STORAGE</a:t>
            </a:r>
          </a:p>
          <a:p>
            <a:pPr marL="146050" indent="0">
              <a:buNone/>
            </a:pPr>
            <a:r>
              <a:rPr lang="en-US" sz="4000" dirty="0">
                <a:latin typeface="Arial Black" panose="020B0A04020102020204" pitchFamily="34" charset="0"/>
              </a:rPr>
              <a:t>	</a:t>
            </a:r>
            <a:endParaRPr lang="en-US" sz="4000" dirty="0" smtClean="0">
              <a:latin typeface="Arial Black" panose="020B0A04020102020204" pitchFamily="34" charset="0"/>
            </a:endParaRPr>
          </a:p>
          <a:p>
            <a:pPr marL="146050" indent="0">
              <a:buNone/>
            </a:pPr>
            <a:r>
              <a:rPr lang="en-US" sz="4000" dirty="0">
                <a:latin typeface="Arial Black" panose="020B0A04020102020204" pitchFamily="34" charset="0"/>
              </a:rPr>
              <a:t>	</a:t>
            </a:r>
            <a:r>
              <a:rPr lang="en-US" sz="4000" dirty="0" smtClean="0">
                <a:latin typeface="Arial Black" panose="020B0A04020102020204" pitchFamily="34" charset="0"/>
              </a:rPr>
              <a:t>	</a:t>
            </a:r>
            <a:endParaRPr lang="en-US" sz="4000" dirty="0">
              <a:latin typeface="Arial Black" panose="020B0A04020102020204" pitchFamily="34" charset="0"/>
            </a:endParaRPr>
          </a:p>
        </p:txBody>
      </p:sp>
      <p:pic>
        <p:nvPicPr>
          <p:cNvPr id="7172" name="Picture 4" descr="Image result for container stor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08" y="2097455"/>
            <a:ext cx="4285420" cy="27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69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8104" y="2256088"/>
            <a:ext cx="3272049" cy="27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1247" y="902825"/>
            <a:ext cx="3206950" cy="30721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14;p55"/>
          <p:cNvSpPr txBox="1">
            <a:spLocks noGrp="1"/>
          </p:cNvSpPr>
          <p:nvPr>
            <p:ph type="body" idx="1"/>
          </p:nvPr>
        </p:nvSpPr>
        <p:spPr>
          <a:xfrm>
            <a:off x="412470" y="902825"/>
            <a:ext cx="5277816" cy="14504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Arial" panose="020B0604020202020204" pitchFamily="34" charset="0"/>
                <a:cs typeface="Arial" panose="020B0604020202020204" pitchFamily="34" charset="0"/>
              </a:rPr>
              <a:t>Volume</a:t>
            </a:r>
            <a:r>
              <a:rPr lang="en" b="1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Storage that is </a:t>
            </a:r>
            <a:r>
              <a:rPr lang="en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tied to the Pod</a:t>
            </a:r>
            <a:r>
              <a:rPr lang="en" sz="16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Lifecycle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, consumable by </a:t>
            </a: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one/more 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containers within the </a:t>
            </a: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pod (</a:t>
            </a:r>
            <a:r>
              <a:rPr lang="en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</a:t>
            </a: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(Storage)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70532" y="3837193"/>
            <a:ext cx="3269621" cy="117222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268104" y="2468110"/>
            <a:ext cx="1229698" cy="2510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741247" y="1145219"/>
            <a:ext cx="1229698" cy="2171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4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5"/>
          <p:cNvSpPr txBox="1">
            <a:spLocks noGrp="1"/>
          </p:cNvSpPr>
          <p:nvPr>
            <p:ph type="body" idx="1"/>
          </p:nvPr>
        </p:nvSpPr>
        <p:spPr>
          <a:xfrm>
            <a:off x="877370" y="1054745"/>
            <a:ext cx="3741872" cy="30137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PersistentVolume (PV)</a:t>
            </a: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b="1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represents 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</a:t>
            </a:r>
            <a:r>
              <a:rPr lang="en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  <a:r>
              <a:rPr lang="en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(linked 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to a backing storage </a:t>
            </a: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resource: NFS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, GCEPersistentDisk, </a:t>
            </a: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EFS,..).</a:t>
            </a: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Lifecycle 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are provisioned </a:t>
            </a:r>
            <a:r>
              <a:rPr lang="en" i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ahead of </a:t>
            </a:r>
            <a:r>
              <a:rPr lang="en" i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&amp; independently</a:t>
            </a: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from a </a:t>
            </a: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pod.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oogle Shape;42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950" y="1307850"/>
            <a:ext cx="3425158" cy="331285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(Storage)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04399" y="1562470"/>
            <a:ext cx="1849161" cy="1953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22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5"/>
          <p:cNvSpPr txBox="1">
            <a:spLocks noGrp="1"/>
          </p:cNvSpPr>
          <p:nvPr>
            <p:ph type="body" idx="1"/>
          </p:nvPr>
        </p:nvSpPr>
        <p:spPr>
          <a:xfrm>
            <a:off x="882889" y="894748"/>
            <a:ext cx="4659115" cy="3125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PersistentVolumeClaim </a:t>
            </a:r>
          </a:p>
          <a:p>
            <a:pPr marL="342900" indent="-342900">
              <a:lnSpc>
                <a:spcPct val="100000"/>
              </a:lnSpc>
              <a:spcBef>
                <a:spcPts val="1600"/>
              </a:spcBef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mapping PV to </a:t>
            </a: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pod’s storage.</a:t>
            </a:r>
          </a:p>
          <a:p>
            <a:pPr marL="342900" indent="-342900">
              <a:lnSpc>
                <a:spcPct val="100000"/>
              </a:lnSpc>
              <a:spcBef>
                <a:spcPts val="1600"/>
              </a:spcBef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PVCs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are scoped to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namespaces</a:t>
            </a:r>
          </a:p>
          <a:p>
            <a:pPr marL="342900" indent="-342900">
              <a:lnSpc>
                <a:spcPct val="100000"/>
              </a:lnSpc>
              <a:spcBef>
                <a:spcPts val="1600"/>
              </a:spcBef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Supports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accessModes like PVs</a:t>
            </a: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oogle Shape;43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5741" y="1172133"/>
            <a:ext cx="2876550" cy="25707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(Volume-Claim)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22449" y="1482570"/>
            <a:ext cx="2639842" cy="2396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30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9"/>
          <p:cNvSpPr txBox="1">
            <a:spLocks noGrp="1"/>
          </p:cNvSpPr>
          <p:nvPr>
            <p:ph type="body" idx="1"/>
          </p:nvPr>
        </p:nvSpPr>
        <p:spPr>
          <a:xfrm>
            <a:off x="4736880" y="1030031"/>
            <a:ext cx="4071713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" i="1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Abstraction 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on top of </a:t>
            </a:r>
            <a:r>
              <a:rPr lang="en" i="1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Persisten Volume 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" b="1" dirty="0"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Uses 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an external system defined by the provisioner to dynamically consume and allocate storage.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Storage Class Fields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Provisioner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reclaimPolicy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2" name="Google Shape;44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078" y="1204650"/>
            <a:ext cx="3310300" cy="36369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(Storage class)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51780" y="2539014"/>
            <a:ext cx="3293598" cy="2302635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2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47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5;p13" descr="1362940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4022344" y="-103762"/>
            <a:ext cx="5292213" cy="524726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9" y="718104"/>
            <a:ext cx="7151556" cy="486802"/>
          </a:xfrm>
        </p:spPr>
        <p:txBody>
          <a:bodyPr>
            <a:noAutofit/>
          </a:bodyPr>
          <a:lstStyle/>
          <a:p>
            <a:pPr marL="146050" indent="0" algn="ctr">
              <a:buNone/>
            </a:pPr>
            <a:r>
              <a:rPr lang="en-US" sz="5000" dirty="0" smtClean="0">
                <a:latin typeface="Arial Black" panose="020B0A04020102020204" pitchFamily="34" charset="0"/>
              </a:rPr>
              <a:t>CONFIGMAP</a:t>
            </a:r>
          </a:p>
          <a:p>
            <a:pPr marL="146050" indent="0" algn="ctr">
              <a:buNone/>
            </a:pPr>
            <a:r>
              <a:rPr lang="en-US" sz="4000" dirty="0" smtClean="0">
                <a:latin typeface="Arial Black" panose="020B0A04020102020204" pitchFamily="34" charset="0"/>
              </a:rPr>
              <a:t>&amp;</a:t>
            </a:r>
          </a:p>
          <a:p>
            <a:pPr marL="146050" indent="0" algn="ctr">
              <a:buNone/>
            </a:pPr>
            <a:r>
              <a:rPr lang="en-US" sz="5000" dirty="0" smtClean="0">
                <a:latin typeface="Arial Black" panose="020B0A04020102020204" pitchFamily="34" charset="0"/>
              </a:rPr>
              <a:t>SECRET</a:t>
            </a:r>
            <a:endParaRPr lang="en-US" sz="5000" dirty="0">
              <a:latin typeface="Arial Black" panose="020B0A04020102020204" pitchFamily="34" charset="0"/>
            </a:endParaRPr>
          </a:p>
        </p:txBody>
      </p:sp>
      <p:pic>
        <p:nvPicPr>
          <p:cNvPr id="8196" name="Picture 4" descr="Image result for access secr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515" y="2954656"/>
            <a:ext cx="1543686" cy="1543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97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latin typeface="Arial" panose="020B0604020202020204" pitchFamily="34" charset="0"/>
                <a:cs typeface="Arial" panose="020B0604020202020204" pitchFamily="34" charset="0"/>
              </a:rPr>
              <a:t>ConfigMap</a:t>
            </a:r>
            <a:r>
              <a:rPr lang="en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shared variable/value between pods.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Could be retrieved by 2 ways: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Pod’s Environment variable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Volume mount </a:t>
            </a:r>
            <a:endParaRPr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Secret</a:t>
            </a: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Functionally identical to ConfigMaps, but stored encoded as base64, and encrypted at rest (if configured).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ConfigMap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/Secret)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 txBox="1">
            <a:spLocks noGrp="1"/>
          </p:cNvSpPr>
          <p:nvPr>
            <p:ph type="title"/>
          </p:nvPr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I.CONTAINER RECALL</a:t>
            </a:r>
            <a:endParaRPr dirty="0">
              <a:solidFill>
                <a:srgbClr val="CC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oogle Shape;167;p16" descr="lates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78765"/>
            <a:ext cx="1462800" cy="159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Image result for docker vs virtual mach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149" y="949647"/>
            <a:ext cx="6822831" cy="386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64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1"/>
          <p:cNvSpPr txBox="1">
            <a:spLocks noGrp="1"/>
          </p:cNvSpPr>
          <p:nvPr>
            <p:ph type="body" idx="1"/>
          </p:nvPr>
        </p:nvSpPr>
        <p:spPr>
          <a:xfrm>
            <a:off x="1138141" y="1148450"/>
            <a:ext cx="4648200" cy="13585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Can be used in Pod Config:</a:t>
            </a:r>
            <a:endParaRPr dirty="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Injected as a </a:t>
            </a:r>
            <a:r>
              <a:rPr lang="en" dirty="0" smtClean="0"/>
              <a:t>file in Volume Mount</a:t>
            </a:r>
            <a:endParaRPr dirty="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Passed as an environment </a:t>
            </a:r>
            <a:r>
              <a:rPr lang="en" dirty="0" smtClean="0"/>
              <a:t>variable</a:t>
            </a:r>
            <a:endParaRPr dirty="0"/>
          </a:p>
        </p:txBody>
      </p:sp>
      <p:pic>
        <p:nvPicPr>
          <p:cNvPr id="455" name="Google Shape;45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3068" y="1292469"/>
            <a:ext cx="2085697" cy="19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3068" y="3389476"/>
            <a:ext cx="2110350" cy="1280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5471" y="2338282"/>
            <a:ext cx="1671409" cy="19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8141" y="2338282"/>
            <a:ext cx="1473450" cy="19813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ConfigMap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/Secret)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579973" y="1093573"/>
            <a:ext cx="2428103" cy="3639065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951470" y="2292178"/>
            <a:ext cx="4108622" cy="2156254"/>
          </a:xfrm>
          <a:prstGeom prst="round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312108" y="3427108"/>
            <a:ext cx="1424772" cy="8925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259148" y="3328956"/>
            <a:ext cx="1326711" cy="9906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5;p13" descr="1362940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3900424" y="-103762"/>
            <a:ext cx="5292213" cy="524726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3848" y="860414"/>
            <a:ext cx="7151556" cy="486802"/>
          </a:xfrm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en-US" sz="5000" dirty="0" smtClean="0">
                <a:latin typeface="Arial Black" panose="020B0A04020102020204" pitchFamily="34" charset="0"/>
              </a:rPr>
              <a:t>AUTHENTICATION</a:t>
            </a:r>
          </a:p>
          <a:p>
            <a:pPr marL="146050" indent="0" algn="ctr">
              <a:buNone/>
            </a:pPr>
            <a:r>
              <a:rPr lang="en-US" sz="5000" dirty="0" smtClean="0">
                <a:latin typeface="Arial Black" panose="020B0A04020102020204" pitchFamily="34" charset="0"/>
              </a:rPr>
              <a:t>WITH RBAC</a:t>
            </a:r>
          </a:p>
          <a:p>
            <a:pPr marL="146050" indent="0" algn="ctr">
              <a:buNone/>
            </a:pPr>
            <a:r>
              <a:rPr lang="en-US" sz="3000" dirty="0" smtClean="0">
                <a:latin typeface="Arial Black" panose="020B0A04020102020204" pitchFamily="34" charset="0"/>
              </a:rPr>
              <a:t>(role-based access control)</a:t>
            </a:r>
            <a:endParaRPr lang="en-US" sz="3000" dirty="0">
              <a:latin typeface="Arial Black" panose="020B0A04020102020204" pitchFamily="34" charset="0"/>
            </a:endParaRPr>
          </a:p>
        </p:txBody>
      </p:sp>
      <p:pic>
        <p:nvPicPr>
          <p:cNvPr id="9218" name="Picture 2" descr="Image result for authentic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065" y="2988943"/>
            <a:ext cx="2895122" cy="192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80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463;p62"/>
          <p:cNvSpPr txBox="1">
            <a:spLocks noGrp="1"/>
          </p:cNvSpPr>
          <p:nvPr>
            <p:ph type="title"/>
          </p:nvPr>
        </p:nvSpPr>
        <p:spPr>
          <a:xfrm>
            <a:off x="2408642" y="4736944"/>
            <a:ext cx="4742984" cy="3442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K8S AUTHENTICATION MODEL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22963" y="785377"/>
            <a:ext cx="8306338" cy="3892030"/>
            <a:chOff x="91440" y="922020"/>
            <a:chExt cx="8634988" cy="4152900"/>
          </a:xfrm>
        </p:grpSpPr>
        <p:sp>
          <p:nvSpPr>
            <p:cNvPr id="257" name="Rounded Rectangle 256"/>
            <p:cNvSpPr/>
            <p:nvPr/>
          </p:nvSpPr>
          <p:spPr>
            <a:xfrm>
              <a:off x="91440" y="922020"/>
              <a:ext cx="4739640" cy="4152900"/>
            </a:xfrm>
            <a:prstGeom prst="roundRect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1402080" y="1409700"/>
              <a:ext cx="1905000" cy="693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341744" y="2842260"/>
              <a:ext cx="1905000" cy="693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341744" y="1410726"/>
              <a:ext cx="1905000" cy="69342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40330" y="3535680"/>
              <a:ext cx="1905000" cy="6934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49580" y="3535680"/>
              <a:ext cx="1905000" cy="6934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3" idx="3"/>
              <a:endCxn id="6" idx="1"/>
            </p:cNvCxnSpPr>
            <p:nvPr/>
          </p:nvCxnSpPr>
          <p:spPr>
            <a:xfrm>
              <a:off x="3307080" y="1756410"/>
              <a:ext cx="3034664" cy="102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5" idx="0"/>
              <a:endCxn id="6" idx="2"/>
            </p:cNvCxnSpPr>
            <p:nvPr/>
          </p:nvCxnSpPr>
          <p:spPr>
            <a:xfrm flipV="1">
              <a:off x="7294244" y="2104146"/>
              <a:ext cx="0" cy="73811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2508885" y="2103120"/>
              <a:ext cx="0" cy="94488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8" idx="0"/>
            </p:cNvCxnSpPr>
            <p:nvPr/>
          </p:nvCxnSpPr>
          <p:spPr>
            <a:xfrm flipV="1">
              <a:off x="1402080" y="3048000"/>
              <a:ext cx="0" cy="4876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3615690" y="3048000"/>
              <a:ext cx="0" cy="4876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1402080" y="3048000"/>
              <a:ext cx="22136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1665501" y="1585527"/>
              <a:ext cx="1502759" cy="328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ServiceAccount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31645" y="1118189"/>
              <a:ext cx="1575436" cy="328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(defined at Pod)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745114" y="3599208"/>
              <a:ext cx="1804016" cy="558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RoleBinding/</a:t>
              </a:r>
              <a:br>
                <a:rPr lang="en-US" dirty="0" smtClean="0"/>
              </a:br>
              <a:r>
                <a:rPr lang="en-US" dirty="0" smtClean="0"/>
                <a:t>ClusterRoleBinding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67690" y="3624487"/>
              <a:ext cx="16687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Role/</a:t>
              </a:r>
              <a:br>
                <a:rPr lang="en-US" dirty="0" smtClean="0"/>
              </a:br>
              <a:r>
                <a:rPr lang="en-US" dirty="0" smtClean="0"/>
                <a:t>ClusterRole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818910" y="3016684"/>
              <a:ext cx="1158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API Server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727470" y="1597953"/>
              <a:ext cx="1249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Pod’s Token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995336" y="3624487"/>
              <a:ext cx="2731092" cy="328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(Authencate via </a:t>
              </a:r>
              <a:r>
                <a:rPr lang="en-US" b="1" dirty="0" smtClean="0"/>
                <a:t>RBAC</a:t>
              </a:r>
              <a:r>
                <a:rPr lang="en-US" dirty="0" smtClean="0"/>
                <a:t> </a:t>
              </a:r>
              <a:r>
                <a:rPr lang="en-US" b="1" dirty="0" smtClean="0"/>
                <a:t>plugin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96565" y="4296400"/>
              <a:ext cx="13011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(</a:t>
              </a:r>
              <a:r>
                <a:rPr lang="en-US" b="1" dirty="0" smtClean="0">
                  <a:solidFill>
                    <a:schemeClr val="accent4">
                      <a:lumMod val="75000"/>
                    </a:schemeClr>
                  </a:solidFill>
                </a:rPr>
                <a:t>Who</a:t>
              </a:r>
              <a:r>
                <a:rPr lang="en-US" dirty="0" smtClean="0"/>
                <a:t>-will-do)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20944" y="4234845"/>
              <a:ext cx="2489871" cy="788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(</a:t>
              </a:r>
              <a:r>
                <a:rPr lang="en-US" b="1" dirty="0" smtClean="0">
                  <a:solidFill>
                    <a:srgbClr val="FF0000"/>
                  </a:solidFill>
                </a:rPr>
                <a:t>What</a:t>
              </a:r>
              <a:r>
                <a:rPr lang="en-US" dirty="0" smtClean="0"/>
                <a:t>-to-do)</a:t>
              </a:r>
              <a:br>
                <a:rPr lang="en-US" dirty="0" smtClean="0"/>
              </a:br>
              <a:r>
                <a:rPr lang="en-US" dirty="0" smtClean="0"/>
                <a:t>(ex: HTTP request</a:t>
              </a:r>
              <a:br>
                <a:rPr lang="en-US" dirty="0" smtClean="0"/>
              </a:br>
              <a:r>
                <a:rPr lang="en-US" dirty="0" smtClean="0"/>
                <a:t>GET,POST,PUSH,DELETE</a:t>
              </a:r>
              <a:endParaRPr lang="en-US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041708" y="2562805"/>
              <a:ext cx="2632672" cy="2041371"/>
            </a:xfrm>
            <a:prstGeom prst="roundRect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TextBox 265"/>
            <p:cNvSpPr txBox="1"/>
            <p:nvPr/>
          </p:nvSpPr>
          <p:spPr>
            <a:xfrm>
              <a:off x="6581700" y="4296400"/>
              <a:ext cx="1558364" cy="30777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MASTER NODE</a:t>
              </a:r>
              <a:endParaRPr 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1440" y="2490993"/>
              <a:ext cx="1640205" cy="32840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WORKER NODE</a:t>
              </a:r>
              <a:endParaRPr lang="en-US" dirty="0"/>
            </a:p>
          </p:txBody>
        </p:sp>
        <p:sp>
          <p:nvSpPr>
            <p:cNvPr id="267" name="TextBox 266"/>
            <p:cNvSpPr txBox="1"/>
            <p:nvPr/>
          </p:nvSpPr>
          <p:spPr>
            <a:xfrm>
              <a:off x="5059680" y="1409700"/>
              <a:ext cx="106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transfer</a:t>
              </a:r>
              <a:endParaRPr lang="en-US" dirty="0"/>
            </a:p>
          </p:txBody>
        </p:sp>
      </p:grpSp>
      <p:sp>
        <p:nvSpPr>
          <p:cNvPr id="32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(RBAC)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6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1"/>
          <p:cNvSpPr txBox="1">
            <a:spLocks noGrp="1"/>
          </p:cNvSpPr>
          <p:nvPr>
            <p:ph type="title"/>
          </p:nvPr>
        </p:nvSpPr>
        <p:spPr>
          <a:xfrm>
            <a:off x="7481100" y="3783600"/>
            <a:ext cx="1662900" cy="636000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Arial" panose="020B0604020202020204" pitchFamily="34" charset="0"/>
                <a:cs typeface="Arial" panose="020B0604020202020204" pitchFamily="34" charset="0"/>
              </a:rPr>
              <a:t>Architecture Overview</a:t>
            </a:r>
            <a:endParaRPr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21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320" y="1055731"/>
            <a:ext cx="4743450" cy="31432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0653" y="1451920"/>
            <a:ext cx="177319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schemeClr val="tx1"/>
                </a:solidFill>
              </a:rPr>
              <a:t>Who am I</a:t>
            </a:r>
            <a:br>
              <a:rPr lang="en-US" sz="5000" dirty="0" smtClean="0">
                <a:solidFill>
                  <a:schemeClr val="tx1"/>
                </a:solidFill>
              </a:rPr>
            </a:br>
            <a:r>
              <a:rPr lang="en-US" sz="5000" dirty="0" smtClean="0">
                <a:solidFill>
                  <a:schemeClr val="tx1"/>
                </a:solidFill>
              </a:rPr>
              <a:t>???</a:t>
            </a:r>
            <a:endParaRPr lang="en-US" sz="50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63713" y="1451920"/>
            <a:ext cx="15569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schemeClr val="tx1"/>
                </a:solidFill>
              </a:rPr>
              <a:t>Why am I here</a:t>
            </a:r>
            <a:br>
              <a:rPr lang="en-US" sz="5000" dirty="0" smtClean="0">
                <a:solidFill>
                  <a:schemeClr val="tx1"/>
                </a:solidFill>
              </a:rPr>
            </a:br>
            <a:r>
              <a:rPr lang="en-US" sz="5000" dirty="0" smtClean="0">
                <a:solidFill>
                  <a:schemeClr val="tx1"/>
                </a:solidFill>
              </a:rPr>
              <a:t>???</a:t>
            </a:r>
            <a:endParaRPr lang="en-US" sz="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50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3"/>
          <p:cNvSpPr txBox="1">
            <a:spLocks noGrp="1"/>
          </p:cNvSpPr>
          <p:nvPr>
            <p:ph type="title"/>
          </p:nvPr>
        </p:nvSpPr>
        <p:spPr>
          <a:xfrm>
            <a:off x="1251780" y="795552"/>
            <a:ext cx="294150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[Cluster]Role</a:t>
            </a:r>
            <a:endParaRPr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0" name="Google Shape;470;p63"/>
          <p:cNvSpPr txBox="1">
            <a:spLocks noGrp="1"/>
          </p:cNvSpPr>
          <p:nvPr>
            <p:ph type="body" idx="1"/>
          </p:nvPr>
        </p:nvSpPr>
        <p:spPr>
          <a:xfrm>
            <a:off x="1251780" y="1709652"/>
            <a:ext cx="351918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Manage Resource Permissions 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Resources: target (pods/deployment/…)</a:t>
            </a:r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Verbs: actions (get/list/watch/…)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1" name="Google Shape;47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724" y="1354608"/>
            <a:ext cx="4181652" cy="237188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(RBAC)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300" y="1567538"/>
            <a:ext cx="3674100" cy="253492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64"/>
          <p:cNvSpPr txBox="1">
            <a:spLocks noGrp="1"/>
          </p:cNvSpPr>
          <p:nvPr>
            <p:ph type="body" idx="1"/>
          </p:nvPr>
        </p:nvSpPr>
        <p:spPr>
          <a:xfrm>
            <a:off x="1250127" y="1567538"/>
            <a:ext cx="33648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Mapping </a:t>
            </a:r>
            <a:r>
              <a:rPr lang="en-US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permission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of [Cluster]Role to specific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ubjects:</a:t>
            </a:r>
            <a:endParaRPr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ServiceAccount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Google Shape;469;p63"/>
          <p:cNvSpPr txBox="1">
            <a:spLocks noGrp="1"/>
          </p:cNvSpPr>
          <p:nvPr>
            <p:ph type="title"/>
          </p:nvPr>
        </p:nvSpPr>
        <p:spPr>
          <a:xfrm>
            <a:off x="1251779" y="795552"/>
            <a:ext cx="3110155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Cluster]RoleBinding</a:t>
            </a:r>
            <a:endParaRPr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(RBAC)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757047" y="2421049"/>
            <a:ext cx="3188348" cy="569286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736879" y="3212757"/>
            <a:ext cx="3208515" cy="549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39032">
            <a:off x="1380868" y="844782"/>
            <a:ext cx="6819444" cy="371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(RBAC)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4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kubernetes goodbye and ques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460" cy="405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673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/>
          <p:cNvSpPr txBox="1">
            <a:spLocks noGrp="1"/>
          </p:cNvSpPr>
          <p:nvPr>
            <p:ph type="body" idx="1"/>
          </p:nvPr>
        </p:nvSpPr>
        <p:spPr>
          <a:xfrm>
            <a:off x="240957" y="1567550"/>
            <a:ext cx="8828901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All Pods can communicate with all other Pods </a:t>
            </a:r>
            <a:r>
              <a:rPr lang="en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without NAT</a:t>
            </a:r>
            <a:endParaRPr sz="2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All nodes can communicate with all Pods (and vice-versa) </a:t>
            </a:r>
            <a:r>
              <a:rPr lang="en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without NAT</a:t>
            </a: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indent="-330200">
              <a:buSzPts val="1600"/>
              <a:buAutoNum type="arabicParenR"/>
            </a:pP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The IP that a Pod sees itself as is the same IP that others see it as</a:t>
            </a:r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0" lvl="0" indent="0">
              <a:buSzPts val="1600"/>
              <a:buNone/>
            </a:pPr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	                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from Kubernetes’ </a:t>
            </a:r>
            <a:r>
              <a:rPr lang="en-US" sz="2000" b="1" i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mother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 with love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endParaRPr lang="en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endParaRPr lang="e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(Networking)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638" y="3094525"/>
            <a:ext cx="1928027" cy="181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9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 txBox="1">
            <a:spLocks noGrp="1"/>
          </p:cNvSpPr>
          <p:nvPr>
            <p:ph type="title"/>
          </p:nvPr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I.CONTAINER RECALL</a:t>
            </a:r>
            <a:endParaRPr dirty="0">
              <a:solidFill>
                <a:srgbClr val="CC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oogle Shape;167;p16" descr="lates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876" y="2965218"/>
            <a:ext cx="1462800" cy="159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780" y="852487"/>
            <a:ext cx="7267575" cy="3486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2492" y="907087"/>
            <a:ext cx="1743075" cy="34385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67280" y="4409440"/>
            <a:ext cx="50241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err="1" smtClean="0"/>
              <a:t>CaaS</a:t>
            </a:r>
            <a:r>
              <a:rPr lang="en-US" sz="2500" dirty="0" smtClean="0"/>
              <a:t> (Container as a Servicer)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47007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(Networking)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https://cdn-images-1.medium.com/max/1250/1*7JLi1Rl0G0FAeu-hiTGSG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7888" y="1031957"/>
            <a:ext cx="4998861" cy="343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84;p36"/>
          <p:cNvSpPr txBox="1">
            <a:spLocks noGrp="1"/>
          </p:cNvSpPr>
          <p:nvPr>
            <p:ph type="title"/>
          </p:nvPr>
        </p:nvSpPr>
        <p:spPr>
          <a:xfrm>
            <a:off x="3482236" y="2018232"/>
            <a:ext cx="5538196" cy="167026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Containers talks in </a:t>
            </a:r>
            <a:r>
              <a:rPr lang="en" dirty="0" smtClean="0">
                <a:solidFill>
                  <a:srgbClr val="1624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Pod:</a:t>
            </a:r>
            <a:br>
              <a:rPr lang="en" dirty="0" smtClean="0">
                <a:solidFill>
                  <a:srgbClr val="1624AA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dirty="0" smtClean="0">
                <a:solidFill>
                  <a:srgbClr val="1624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" dirty="0" smtClean="0">
                <a:solidFill>
                  <a:srgbClr val="1624AA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" dirty="0" smtClean="0">
                <a:solidFill>
                  <a:srgbClr val="1624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Use the same ClusterIP</a:t>
            </a:r>
            <a:b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+ Communicate via IPC/not via network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51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57" y="1451487"/>
            <a:ext cx="7651143" cy="2834886"/>
          </a:xfrm>
          <a:prstGeom prst="rect">
            <a:avLst/>
          </a:prstGeom>
        </p:spPr>
      </p:pic>
      <p:sp>
        <p:nvSpPr>
          <p:cNvPr id="5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(Networking)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284;p36"/>
          <p:cNvSpPr txBox="1">
            <a:spLocks noGrp="1"/>
          </p:cNvSpPr>
          <p:nvPr>
            <p:ph type="title"/>
          </p:nvPr>
        </p:nvSpPr>
        <p:spPr>
          <a:xfrm>
            <a:off x="5344336" y="3358940"/>
            <a:ext cx="2928513" cy="879427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Pods talks in </a:t>
            </a:r>
            <a:b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Node</a:t>
            </a:r>
            <a:endParaRPr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56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900" y="824219"/>
            <a:ext cx="5775959" cy="3699176"/>
          </a:xfrm>
          <a:prstGeom prst="rect">
            <a:avLst/>
          </a:prstGeom>
        </p:spPr>
      </p:pic>
      <p:sp>
        <p:nvSpPr>
          <p:cNvPr id="5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(Networking)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284;p36"/>
          <p:cNvSpPr txBox="1">
            <a:spLocks/>
          </p:cNvSpPr>
          <p:nvPr/>
        </p:nvSpPr>
        <p:spPr>
          <a:xfrm>
            <a:off x="928598" y="4243105"/>
            <a:ext cx="7360941" cy="433928"/>
          </a:xfrm>
          <a:prstGeom prst="rect">
            <a:avLst/>
          </a:prstGeom>
          <a:solidFill>
            <a:schemeClr val="bg1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Pods talks in Kubernetes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 (1/3)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7709" y="1414848"/>
            <a:ext cx="1736124" cy="11695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127000" lvl="0">
              <a:buSzPts val="1600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1) All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Pods can communicate with all other Pods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without NAT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49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5" y="831320"/>
            <a:ext cx="7471750" cy="3919853"/>
          </a:xfrm>
          <a:prstGeom prst="rect">
            <a:avLst/>
          </a:prstGeom>
        </p:spPr>
      </p:pic>
      <p:sp>
        <p:nvSpPr>
          <p:cNvPr id="4" name="Google Shape;284;p36"/>
          <p:cNvSpPr txBox="1">
            <a:spLocks/>
          </p:cNvSpPr>
          <p:nvPr/>
        </p:nvSpPr>
        <p:spPr>
          <a:xfrm>
            <a:off x="928598" y="4243105"/>
            <a:ext cx="7360941" cy="433928"/>
          </a:xfrm>
          <a:prstGeom prst="rect">
            <a:avLst/>
          </a:prstGeom>
          <a:solidFill>
            <a:schemeClr val="bg1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Pods talks in Kubernetes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 (2/3)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(Networking)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01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87" y="847261"/>
            <a:ext cx="7761313" cy="3421286"/>
          </a:xfrm>
          <a:prstGeom prst="rect">
            <a:avLst/>
          </a:prstGeom>
        </p:spPr>
      </p:pic>
      <p:sp>
        <p:nvSpPr>
          <p:cNvPr id="4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(Networking)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284;p36"/>
          <p:cNvSpPr txBox="1">
            <a:spLocks/>
          </p:cNvSpPr>
          <p:nvPr/>
        </p:nvSpPr>
        <p:spPr>
          <a:xfrm>
            <a:off x="928598" y="4243105"/>
            <a:ext cx="7360941" cy="433928"/>
          </a:xfrm>
          <a:prstGeom prst="rect">
            <a:avLst/>
          </a:prstGeom>
          <a:solidFill>
            <a:schemeClr val="bg1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Pods talks in Kubernetes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 (3/3)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1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780" y="1112520"/>
            <a:ext cx="6945664" cy="313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(Networking)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12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5;p13" descr="1362940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3900424" y="-103762"/>
            <a:ext cx="5292213" cy="524726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4"/>
          <p:cNvSpPr txBox="1">
            <a:spLocks noGrp="1"/>
          </p:cNvSpPr>
          <p:nvPr>
            <p:ph type="title"/>
          </p:nvPr>
        </p:nvSpPr>
        <p:spPr>
          <a:xfrm>
            <a:off x="1297500" y="0"/>
            <a:ext cx="6757002" cy="61569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Google Shape;154;p14"/>
          <p:cNvSpPr txBox="1">
            <a:spLocks noGrp="1"/>
          </p:cNvSpPr>
          <p:nvPr>
            <p:ph type="body" idx="1"/>
          </p:nvPr>
        </p:nvSpPr>
        <p:spPr>
          <a:xfrm>
            <a:off x="1297500" y="781166"/>
            <a:ext cx="6757002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60400" indent="-514350">
              <a:buSzPct val="100000"/>
              <a:buFont typeface="+mj-lt"/>
              <a:buAutoNum type="romanUcPeriod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 RECALL</a:t>
            </a:r>
          </a:p>
          <a:p>
            <a:pPr marL="615950" lvl="1" indent="0">
              <a:spcBef>
                <a:spcPts val="0"/>
              </a:spcBef>
              <a:buNone/>
            </a:pP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KUBERNETES – A RISING HERO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-US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K8S ARCHITECTURE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CONCEPTS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DEMOS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Horizontal Pod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Autoscaling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(HPA)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Wordpress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webpage</a:t>
            </a:r>
            <a:endParaRPr lang="en" b="1" dirty="0" smtClean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6050" lvl="0" indent="0">
              <a:buNone/>
            </a:pPr>
            <a:endParaRPr lang="e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3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DEMO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(HPA)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7"/>
          <p:cNvGrpSpPr>
            <a:grpSpLocks/>
          </p:cNvGrpSpPr>
          <p:nvPr/>
        </p:nvGrpSpPr>
        <p:grpSpPr bwMode="auto">
          <a:xfrm>
            <a:off x="547995" y="1059154"/>
            <a:ext cx="4542165" cy="3403117"/>
            <a:chOff x="4766102" y="3048003"/>
            <a:chExt cx="3996850" cy="2449696"/>
          </a:xfrm>
        </p:grpSpPr>
        <p:cxnSp>
          <p:nvCxnSpPr>
            <p:cNvPr id="6" name="Straight Arrow Connector 5"/>
            <p:cNvCxnSpPr/>
            <p:nvPr/>
          </p:nvCxnSpPr>
          <p:spPr>
            <a:xfrm rot="16200000" flipV="1">
              <a:off x="4118718" y="4111258"/>
              <a:ext cx="2132983" cy="6473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5188447" y="5179387"/>
              <a:ext cx="3124700" cy="1598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8" name="Freeform 7"/>
            <p:cNvSpPr/>
            <p:nvPr/>
          </p:nvSpPr>
          <p:spPr>
            <a:xfrm>
              <a:off x="5188447" y="3960996"/>
              <a:ext cx="2668374" cy="991342"/>
            </a:xfrm>
            <a:custGeom>
              <a:avLst/>
              <a:gdLst>
                <a:gd name="connsiteX0" fmla="*/ 0 w 1660819"/>
                <a:gd name="connsiteY0" fmla="*/ 902820 h 924531"/>
                <a:gd name="connsiteX1" fmla="*/ 401636 w 1660819"/>
                <a:gd name="connsiteY1" fmla="*/ 1809 h 924531"/>
                <a:gd name="connsiteX2" fmla="*/ 824982 w 1660819"/>
                <a:gd name="connsiteY2" fmla="*/ 913676 h 924531"/>
                <a:gd name="connsiteX3" fmla="*/ 1280893 w 1660819"/>
                <a:gd name="connsiteY3" fmla="*/ 12664 h 924531"/>
                <a:gd name="connsiteX4" fmla="*/ 1660819 w 1660819"/>
                <a:gd name="connsiteY4" fmla="*/ 924531 h 924531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26332 h 1071073"/>
                <a:gd name="connsiteX1" fmla="*/ 66939 w 1738896"/>
                <a:gd name="connsiteY1" fmla="*/ 917336 h 1071073"/>
                <a:gd name="connsiteX2" fmla="*/ 479713 w 1738896"/>
                <a:gd name="connsiteY2" fmla="*/ 25321 h 1071073"/>
                <a:gd name="connsiteX3" fmla="*/ 903059 w 1738896"/>
                <a:gd name="connsiteY3" fmla="*/ 1069264 h 1071073"/>
                <a:gd name="connsiteX4" fmla="*/ 1358970 w 1738896"/>
                <a:gd name="connsiteY4" fmla="*/ 36176 h 1071073"/>
                <a:gd name="connsiteX5" fmla="*/ 1738896 w 1738896"/>
                <a:gd name="connsiteY5" fmla="*/ 948043 h 1071073"/>
                <a:gd name="connsiteX0" fmla="*/ 78077 w 1738896"/>
                <a:gd name="connsiteY0" fmla="*/ 910360 h 1183608"/>
                <a:gd name="connsiteX1" fmla="*/ 66939 w 1738896"/>
                <a:gd name="connsiteY1" fmla="*/ 1033440 h 1183608"/>
                <a:gd name="connsiteX2" fmla="*/ 479713 w 1738896"/>
                <a:gd name="connsiteY2" fmla="*/ 9349 h 1183608"/>
                <a:gd name="connsiteX3" fmla="*/ 903059 w 1738896"/>
                <a:gd name="connsiteY3" fmla="*/ 1053292 h 1183608"/>
                <a:gd name="connsiteX4" fmla="*/ 1358970 w 1738896"/>
                <a:gd name="connsiteY4" fmla="*/ 20204 h 1183608"/>
                <a:gd name="connsiteX5" fmla="*/ 1738896 w 1738896"/>
                <a:gd name="connsiteY5" fmla="*/ 932071 h 1183608"/>
                <a:gd name="connsiteX0" fmla="*/ 78862 w 1739681"/>
                <a:gd name="connsiteY0" fmla="*/ 910360 h 1203618"/>
                <a:gd name="connsiteX1" fmla="*/ 74154 w 1739681"/>
                <a:gd name="connsiteY1" fmla="*/ 1030416 h 1203618"/>
                <a:gd name="connsiteX2" fmla="*/ 67724 w 1739681"/>
                <a:gd name="connsiteY2" fmla="*/ 1033440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785 w 1842150"/>
                <a:gd name="connsiteY0" fmla="*/ 1108474 h 1203618"/>
                <a:gd name="connsiteX1" fmla="*/ 176623 w 1842150"/>
                <a:gd name="connsiteY1" fmla="*/ 1030416 h 1203618"/>
                <a:gd name="connsiteX2" fmla="*/ 170193 w 1842150"/>
                <a:gd name="connsiteY2" fmla="*/ 1033440 h 1203618"/>
                <a:gd name="connsiteX3" fmla="*/ 582967 w 1842150"/>
                <a:gd name="connsiteY3" fmla="*/ 9349 h 1203618"/>
                <a:gd name="connsiteX4" fmla="*/ 1006313 w 1842150"/>
                <a:gd name="connsiteY4" fmla="*/ 1053292 h 1203618"/>
                <a:gd name="connsiteX5" fmla="*/ 1462224 w 1842150"/>
                <a:gd name="connsiteY5" fmla="*/ 20204 h 1203618"/>
                <a:gd name="connsiteX6" fmla="*/ 1842150 w 1842150"/>
                <a:gd name="connsiteY6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480498 w 1739681"/>
                <a:gd name="connsiteY2" fmla="*/ 9349 h 1203618"/>
                <a:gd name="connsiteX3" fmla="*/ 903844 w 1739681"/>
                <a:gd name="connsiteY3" fmla="*/ 1053292 h 1203618"/>
                <a:gd name="connsiteX4" fmla="*/ 1359755 w 1739681"/>
                <a:gd name="connsiteY4" fmla="*/ 20204 h 1203618"/>
                <a:gd name="connsiteX5" fmla="*/ 1739681 w 1739681"/>
                <a:gd name="connsiteY5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377249 w 1739681"/>
                <a:gd name="connsiteY2" fmla="*/ 1020643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0 w 1665527"/>
                <a:gd name="connsiteY0" fmla="*/ 1030416 h 1190821"/>
                <a:gd name="connsiteX1" fmla="*/ 303095 w 1665527"/>
                <a:gd name="connsiteY1" fmla="*/ 1020643 h 1190821"/>
                <a:gd name="connsiteX2" fmla="*/ 406344 w 1665527"/>
                <a:gd name="connsiteY2" fmla="*/ 9349 h 1190821"/>
                <a:gd name="connsiteX3" fmla="*/ 829690 w 1665527"/>
                <a:gd name="connsiteY3" fmla="*/ 1053292 h 1190821"/>
                <a:gd name="connsiteX4" fmla="*/ 1285601 w 1665527"/>
                <a:gd name="connsiteY4" fmla="*/ 20204 h 1190821"/>
                <a:gd name="connsiteX5" fmla="*/ 1665527 w 1665527"/>
                <a:gd name="connsiteY5" fmla="*/ 932071 h 1190821"/>
                <a:gd name="connsiteX0" fmla="*/ 0 w 1665527"/>
                <a:gd name="connsiteY0" fmla="*/ 1030416 h 1055101"/>
                <a:gd name="connsiteX1" fmla="*/ 406344 w 1665527"/>
                <a:gd name="connsiteY1" fmla="*/ 9349 h 1055101"/>
                <a:gd name="connsiteX2" fmla="*/ 829690 w 1665527"/>
                <a:gd name="connsiteY2" fmla="*/ 1053292 h 1055101"/>
                <a:gd name="connsiteX3" fmla="*/ 1285601 w 1665527"/>
                <a:gd name="connsiteY3" fmla="*/ 20204 h 1055101"/>
                <a:gd name="connsiteX4" fmla="*/ 1665527 w 1665527"/>
                <a:gd name="connsiteY4" fmla="*/ 932071 h 105510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33394 h 1067125"/>
                <a:gd name="connsiteX1" fmla="*/ 406344 w 1665527"/>
                <a:gd name="connsiteY1" fmla="*/ 12327 h 1067125"/>
                <a:gd name="connsiteX2" fmla="*/ 829690 w 1665527"/>
                <a:gd name="connsiteY2" fmla="*/ 1056270 h 1067125"/>
                <a:gd name="connsiteX3" fmla="*/ 1286407 w 1665527"/>
                <a:gd name="connsiteY3" fmla="*/ 1809 h 1067125"/>
                <a:gd name="connsiteX4" fmla="*/ 1665527 w 1665527"/>
                <a:gd name="connsiteY4" fmla="*/ 1067125 h 1067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5527" h="1067125">
                  <a:moveTo>
                    <a:pt x="0" y="1033394"/>
                  </a:moveTo>
                  <a:cubicBezTo>
                    <a:pt x="108211" y="865595"/>
                    <a:pt x="268062" y="8514"/>
                    <a:pt x="406344" y="12327"/>
                  </a:cubicBezTo>
                  <a:cubicBezTo>
                    <a:pt x="544626" y="16140"/>
                    <a:pt x="683013" y="1058023"/>
                    <a:pt x="829690" y="1056270"/>
                  </a:cubicBezTo>
                  <a:cubicBezTo>
                    <a:pt x="976367" y="1054517"/>
                    <a:pt x="1147101" y="0"/>
                    <a:pt x="1286407" y="1809"/>
                  </a:cubicBezTo>
                  <a:cubicBezTo>
                    <a:pt x="1425713" y="3618"/>
                    <a:pt x="1562404" y="945905"/>
                    <a:pt x="1665527" y="1067125"/>
                  </a:cubicBezTo>
                </a:path>
              </a:pathLst>
            </a:custGeom>
            <a:ln w="190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en-US" sz="1544">
                <a:solidFill>
                  <a:srgbClr val="000000"/>
                </a:solidFill>
                <a:ea typeface="ＭＳ Ｐゴシック" pitchFamily="34" charset="-128"/>
              </a:endParaRPr>
            </a:p>
          </p:txBody>
        </p:sp>
        <p:sp>
          <p:nvSpPr>
            <p:cNvPr id="9" name="TextBox 28"/>
            <p:cNvSpPr txBox="1">
              <a:spLocks noChangeArrowheads="1"/>
            </p:cNvSpPr>
            <p:nvPr/>
          </p:nvSpPr>
          <p:spPr bwMode="auto">
            <a:xfrm>
              <a:off x="7803633" y="4766861"/>
              <a:ext cx="959153" cy="3323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764" dirty="0"/>
                <a:t>Demand</a:t>
              </a:r>
            </a:p>
          </p:txBody>
        </p:sp>
        <p:sp>
          <p:nvSpPr>
            <p:cNvPr id="10" name="TextBox 30"/>
            <p:cNvSpPr txBox="1">
              <a:spLocks noChangeArrowheads="1"/>
            </p:cNvSpPr>
            <p:nvPr/>
          </p:nvSpPr>
          <p:spPr bwMode="auto">
            <a:xfrm>
              <a:off x="7780086" y="4474676"/>
              <a:ext cx="982866" cy="3323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764" dirty="0">
                  <a:solidFill>
                    <a:srgbClr val="FF0000"/>
                  </a:solidFill>
                </a:rPr>
                <a:t>Capacity</a:t>
              </a:r>
            </a:p>
          </p:txBody>
        </p:sp>
        <p:sp>
          <p:nvSpPr>
            <p:cNvPr id="11" name="TextBox 31"/>
            <p:cNvSpPr txBox="1">
              <a:spLocks noChangeArrowheads="1"/>
            </p:cNvSpPr>
            <p:nvPr/>
          </p:nvSpPr>
          <p:spPr bwMode="auto">
            <a:xfrm>
              <a:off x="6472968" y="5180806"/>
              <a:ext cx="637559" cy="3168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54" b="1" dirty="0">
                  <a:latin typeface="Cambria" pitchFamily="18" charset="0"/>
                </a:rPr>
                <a:t>Time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66102" y="3737747"/>
              <a:ext cx="406070" cy="994962"/>
            </a:xfrm>
            <a:prstGeom prst="rect">
              <a:avLst/>
            </a:prstGeom>
            <a:noFill/>
          </p:spPr>
          <p:txBody>
            <a:bodyPr vert="vert270" wrap="none">
              <a:spAutoFit/>
            </a:bodyPr>
            <a:lstStyle/>
            <a:p>
              <a:pPr algn="ctr">
                <a:defRPr/>
              </a:pPr>
              <a:r>
                <a:rPr lang="en-US" sz="1654" b="1" dirty="0">
                  <a:latin typeface="Cambria" pitchFamily="18" charset="0"/>
                </a:rPr>
                <a:t>Resources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5181974" y="3810696"/>
              <a:ext cx="2666756" cy="912993"/>
            </a:xfrm>
            <a:custGeom>
              <a:avLst/>
              <a:gdLst>
                <a:gd name="connsiteX0" fmla="*/ 0 w 1660819"/>
                <a:gd name="connsiteY0" fmla="*/ 902820 h 924531"/>
                <a:gd name="connsiteX1" fmla="*/ 401636 w 1660819"/>
                <a:gd name="connsiteY1" fmla="*/ 1809 h 924531"/>
                <a:gd name="connsiteX2" fmla="*/ 824982 w 1660819"/>
                <a:gd name="connsiteY2" fmla="*/ 913676 h 924531"/>
                <a:gd name="connsiteX3" fmla="*/ 1280893 w 1660819"/>
                <a:gd name="connsiteY3" fmla="*/ 12664 h 924531"/>
                <a:gd name="connsiteX4" fmla="*/ 1660819 w 1660819"/>
                <a:gd name="connsiteY4" fmla="*/ 924531 h 924531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26332 h 1071073"/>
                <a:gd name="connsiteX1" fmla="*/ 66939 w 1738896"/>
                <a:gd name="connsiteY1" fmla="*/ 917336 h 1071073"/>
                <a:gd name="connsiteX2" fmla="*/ 479713 w 1738896"/>
                <a:gd name="connsiteY2" fmla="*/ 25321 h 1071073"/>
                <a:gd name="connsiteX3" fmla="*/ 903059 w 1738896"/>
                <a:gd name="connsiteY3" fmla="*/ 1069264 h 1071073"/>
                <a:gd name="connsiteX4" fmla="*/ 1358970 w 1738896"/>
                <a:gd name="connsiteY4" fmla="*/ 36176 h 1071073"/>
                <a:gd name="connsiteX5" fmla="*/ 1738896 w 1738896"/>
                <a:gd name="connsiteY5" fmla="*/ 948043 h 1071073"/>
                <a:gd name="connsiteX0" fmla="*/ 78077 w 1738896"/>
                <a:gd name="connsiteY0" fmla="*/ 910360 h 1183608"/>
                <a:gd name="connsiteX1" fmla="*/ 66939 w 1738896"/>
                <a:gd name="connsiteY1" fmla="*/ 1033440 h 1183608"/>
                <a:gd name="connsiteX2" fmla="*/ 479713 w 1738896"/>
                <a:gd name="connsiteY2" fmla="*/ 9349 h 1183608"/>
                <a:gd name="connsiteX3" fmla="*/ 903059 w 1738896"/>
                <a:gd name="connsiteY3" fmla="*/ 1053292 h 1183608"/>
                <a:gd name="connsiteX4" fmla="*/ 1358970 w 1738896"/>
                <a:gd name="connsiteY4" fmla="*/ 20204 h 1183608"/>
                <a:gd name="connsiteX5" fmla="*/ 1738896 w 1738896"/>
                <a:gd name="connsiteY5" fmla="*/ 932071 h 1183608"/>
                <a:gd name="connsiteX0" fmla="*/ 78862 w 1739681"/>
                <a:gd name="connsiteY0" fmla="*/ 910360 h 1203618"/>
                <a:gd name="connsiteX1" fmla="*/ 74154 w 1739681"/>
                <a:gd name="connsiteY1" fmla="*/ 1030416 h 1203618"/>
                <a:gd name="connsiteX2" fmla="*/ 67724 w 1739681"/>
                <a:gd name="connsiteY2" fmla="*/ 1033440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785 w 1842150"/>
                <a:gd name="connsiteY0" fmla="*/ 1108474 h 1203618"/>
                <a:gd name="connsiteX1" fmla="*/ 176623 w 1842150"/>
                <a:gd name="connsiteY1" fmla="*/ 1030416 h 1203618"/>
                <a:gd name="connsiteX2" fmla="*/ 170193 w 1842150"/>
                <a:gd name="connsiteY2" fmla="*/ 1033440 h 1203618"/>
                <a:gd name="connsiteX3" fmla="*/ 582967 w 1842150"/>
                <a:gd name="connsiteY3" fmla="*/ 9349 h 1203618"/>
                <a:gd name="connsiteX4" fmla="*/ 1006313 w 1842150"/>
                <a:gd name="connsiteY4" fmla="*/ 1053292 h 1203618"/>
                <a:gd name="connsiteX5" fmla="*/ 1462224 w 1842150"/>
                <a:gd name="connsiteY5" fmla="*/ 20204 h 1203618"/>
                <a:gd name="connsiteX6" fmla="*/ 1842150 w 1842150"/>
                <a:gd name="connsiteY6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480498 w 1739681"/>
                <a:gd name="connsiteY2" fmla="*/ 9349 h 1203618"/>
                <a:gd name="connsiteX3" fmla="*/ 903844 w 1739681"/>
                <a:gd name="connsiteY3" fmla="*/ 1053292 h 1203618"/>
                <a:gd name="connsiteX4" fmla="*/ 1359755 w 1739681"/>
                <a:gd name="connsiteY4" fmla="*/ 20204 h 1203618"/>
                <a:gd name="connsiteX5" fmla="*/ 1739681 w 1739681"/>
                <a:gd name="connsiteY5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377249 w 1739681"/>
                <a:gd name="connsiteY2" fmla="*/ 1020643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0 w 1665527"/>
                <a:gd name="connsiteY0" fmla="*/ 1030416 h 1190821"/>
                <a:gd name="connsiteX1" fmla="*/ 303095 w 1665527"/>
                <a:gd name="connsiteY1" fmla="*/ 1020643 h 1190821"/>
                <a:gd name="connsiteX2" fmla="*/ 406344 w 1665527"/>
                <a:gd name="connsiteY2" fmla="*/ 9349 h 1190821"/>
                <a:gd name="connsiteX3" fmla="*/ 829690 w 1665527"/>
                <a:gd name="connsiteY3" fmla="*/ 1053292 h 1190821"/>
                <a:gd name="connsiteX4" fmla="*/ 1285601 w 1665527"/>
                <a:gd name="connsiteY4" fmla="*/ 20204 h 1190821"/>
                <a:gd name="connsiteX5" fmla="*/ 1665527 w 1665527"/>
                <a:gd name="connsiteY5" fmla="*/ 932071 h 1190821"/>
                <a:gd name="connsiteX0" fmla="*/ 0 w 1665527"/>
                <a:gd name="connsiteY0" fmla="*/ 1030416 h 1055101"/>
                <a:gd name="connsiteX1" fmla="*/ 406344 w 1665527"/>
                <a:gd name="connsiteY1" fmla="*/ 9349 h 1055101"/>
                <a:gd name="connsiteX2" fmla="*/ 829690 w 1665527"/>
                <a:gd name="connsiteY2" fmla="*/ 1053292 h 1055101"/>
                <a:gd name="connsiteX3" fmla="*/ 1285601 w 1665527"/>
                <a:gd name="connsiteY3" fmla="*/ 20204 h 1055101"/>
                <a:gd name="connsiteX4" fmla="*/ 1665527 w 1665527"/>
                <a:gd name="connsiteY4" fmla="*/ 932071 h 105510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33394 h 1067125"/>
                <a:gd name="connsiteX1" fmla="*/ 406344 w 1665527"/>
                <a:gd name="connsiteY1" fmla="*/ 12327 h 1067125"/>
                <a:gd name="connsiteX2" fmla="*/ 829690 w 1665527"/>
                <a:gd name="connsiteY2" fmla="*/ 1056270 h 1067125"/>
                <a:gd name="connsiteX3" fmla="*/ 1286407 w 1665527"/>
                <a:gd name="connsiteY3" fmla="*/ 1809 h 1067125"/>
                <a:gd name="connsiteX4" fmla="*/ 1665527 w 1665527"/>
                <a:gd name="connsiteY4" fmla="*/ 1067125 h 1067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5527" h="1067125">
                  <a:moveTo>
                    <a:pt x="0" y="1033394"/>
                  </a:moveTo>
                  <a:cubicBezTo>
                    <a:pt x="108211" y="865595"/>
                    <a:pt x="268062" y="8514"/>
                    <a:pt x="406344" y="12327"/>
                  </a:cubicBezTo>
                  <a:cubicBezTo>
                    <a:pt x="544626" y="16140"/>
                    <a:pt x="683013" y="1058023"/>
                    <a:pt x="829690" y="1056270"/>
                  </a:cubicBezTo>
                  <a:cubicBezTo>
                    <a:pt x="976367" y="1054517"/>
                    <a:pt x="1147101" y="0"/>
                    <a:pt x="1286407" y="1809"/>
                  </a:cubicBezTo>
                  <a:cubicBezTo>
                    <a:pt x="1425713" y="3618"/>
                    <a:pt x="1562404" y="945905"/>
                    <a:pt x="1665527" y="1067125"/>
                  </a:cubicBez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en-US" sz="1544">
                <a:solidFill>
                  <a:srgbClr val="000000"/>
                </a:solidFill>
                <a:ea typeface="ＭＳ Ｐゴシック" pitchFamily="34" charset="-128"/>
              </a:endParaRPr>
            </a:p>
          </p:txBody>
        </p:sp>
      </p:grpSp>
      <p:pic>
        <p:nvPicPr>
          <p:cNvPr id="6148" name="Picture 4" descr="Image result for pod autoscal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81" y="1059154"/>
            <a:ext cx="3530897" cy="313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266944" y="969264"/>
            <a:ext cx="3659534" cy="981456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481040" y="998089"/>
            <a:ext cx="1237488" cy="523220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Autoscaling</a:t>
            </a:r>
            <a:r>
              <a:rPr lang="en-US" dirty="0"/>
              <a:t> </a:t>
            </a:r>
          </a:p>
          <a:p>
            <a:r>
              <a:rPr lang="en-US" dirty="0" smtClean="0"/>
              <a:t>Resources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3" idx="3"/>
          </p:cNvCxnSpPr>
          <p:nvPr/>
        </p:nvCxnSpPr>
        <p:spPr>
          <a:xfrm>
            <a:off x="4718528" y="1259699"/>
            <a:ext cx="548416" cy="2023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90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DEMO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(HPA)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Image result for pod autoscal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583" y="1059497"/>
            <a:ext cx="3286125" cy="364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120640" y="1108265"/>
            <a:ext cx="34259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 smtClean="0"/>
              <a:t>Kubelet</a:t>
            </a:r>
            <a:r>
              <a:rPr lang="en-US" sz="1800" dirty="0" smtClean="0"/>
              <a:t> daemon on each node </a:t>
            </a:r>
            <a:r>
              <a:rPr lang="en-US" sz="1800" b="1" dirty="0" smtClean="0"/>
              <a:t>collect</a:t>
            </a:r>
            <a:r>
              <a:rPr lang="en-US" sz="1800" dirty="0" smtClean="0"/>
              <a:t> information </a:t>
            </a:r>
            <a:r>
              <a:rPr lang="en-US" sz="1800" b="1" dirty="0" smtClean="0"/>
              <a:t>metrics </a:t>
            </a:r>
            <a:r>
              <a:rPr lang="en-US" sz="1800" dirty="0" smtClean="0"/>
              <a:t>(RAM,CPU,..) about pods</a:t>
            </a:r>
          </a:p>
          <a:p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ym typeface="Wingdings" panose="05000000000000000000" pitchFamily="2" charset="2"/>
              </a:rPr>
              <a:t> Sent back to </a:t>
            </a:r>
            <a:r>
              <a:rPr lang="en-US" sz="1800" i="1" dirty="0" smtClean="0">
                <a:sym typeface="Wingdings" panose="05000000000000000000" pitchFamily="2" charset="2"/>
              </a:rPr>
              <a:t>Metrics Server </a:t>
            </a:r>
            <a:r>
              <a:rPr lang="en-US" sz="1800" dirty="0" smtClean="0">
                <a:sym typeface="Wingdings" panose="05000000000000000000" pitchFamily="2" charset="2"/>
              </a:rPr>
              <a:t>(on Master node) for making decision (</a:t>
            </a:r>
            <a:r>
              <a:rPr lang="en-US" sz="1800" i="1" dirty="0" smtClean="0">
                <a:sym typeface="Wingdings" panose="05000000000000000000" pitchFamily="2" charset="2"/>
              </a:rPr>
              <a:t>scale-up/scale-down</a:t>
            </a:r>
            <a:r>
              <a:rPr lang="en-US" sz="1800" dirty="0" smtClean="0">
                <a:sym typeface="Wingdings" panose="05000000000000000000" pitchFamily="2" charset="2"/>
              </a:rPr>
              <a:t>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0591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5;p13" descr="1362940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3900424" y="-103762"/>
            <a:ext cx="5292213" cy="524726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4"/>
          <p:cNvSpPr txBox="1">
            <a:spLocks noGrp="1"/>
          </p:cNvSpPr>
          <p:nvPr>
            <p:ph type="title"/>
          </p:nvPr>
        </p:nvSpPr>
        <p:spPr>
          <a:xfrm>
            <a:off x="1297500" y="0"/>
            <a:ext cx="6757002" cy="61569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Google Shape;154;p14"/>
          <p:cNvSpPr txBox="1">
            <a:spLocks noGrp="1"/>
          </p:cNvSpPr>
          <p:nvPr>
            <p:ph type="body" idx="1"/>
          </p:nvPr>
        </p:nvSpPr>
        <p:spPr>
          <a:xfrm>
            <a:off x="1297500" y="781166"/>
            <a:ext cx="6757002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60400" indent="-514350">
              <a:buSzPct val="100000"/>
              <a:buFont typeface="+mj-lt"/>
              <a:buAutoNum type="romanUcPeriod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 RECALL</a:t>
            </a:r>
          </a:p>
          <a:p>
            <a:pPr marL="615950" lvl="1" indent="0">
              <a:spcBef>
                <a:spcPts val="0"/>
              </a:spcBef>
              <a:buNone/>
            </a:pP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KUBERNETES – A RISING HERO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-US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K8S ARCHITECTURE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CONCEPTS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DEMOS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Horizontal Pod </a:t>
            </a: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Autoscaling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(HPA)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Wordpress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webpage</a:t>
            </a:r>
            <a:endParaRPr lang="e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6050" lvl="0" indent="0">
              <a:buNone/>
            </a:pPr>
            <a:endParaRPr lang="e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33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5;p13" descr="1362940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3900424" y="-103762"/>
            <a:ext cx="5292213" cy="524726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4"/>
          <p:cNvSpPr txBox="1">
            <a:spLocks noGrp="1"/>
          </p:cNvSpPr>
          <p:nvPr>
            <p:ph type="title"/>
          </p:nvPr>
        </p:nvSpPr>
        <p:spPr>
          <a:xfrm>
            <a:off x="1297500" y="0"/>
            <a:ext cx="6757002" cy="61569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Google Shape;154;p14"/>
          <p:cNvSpPr txBox="1">
            <a:spLocks noGrp="1"/>
          </p:cNvSpPr>
          <p:nvPr>
            <p:ph type="body" idx="1"/>
          </p:nvPr>
        </p:nvSpPr>
        <p:spPr>
          <a:xfrm>
            <a:off x="1297500" y="781166"/>
            <a:ext cx="6757002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60400" indent="-514350">
              <a:buSzPct val="100000"/>
              <a:buFont typeface="+mj-lt"/>
              <a:buAutoNum type="romanUcPeriod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 RECALL</a:t>
            </a:r>
          </a:p>
          <a:p>
            <a:pPr marL="615950" lvl="1" indent="0">
              <a:spcBef>
                <a:spcPts val="0"/>
              </a:spcBef>
              <a:buNone/>
            </a:pP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15950" lvl="1" indent="0">
              <a:spcBef>
                <a:spcPts val="0"/>
              </a:spcBef>
              <a:buNone/>
            </a:pP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KUBERNETES – A RISING HERO</a:t>
            </a:r>
          </a:p>
          <a:p>
            <a:pPr lvl="1">
              <a:buSzPct val="100000"/>
              <a:buFont typeface="Courier New" panose="02070309020205020404" pitchFamily="49" charset="0"/>
              <a:buChar char="o"/>
            </a:pPr>
            <a:r>
              <a:rPr lang="en-US" sz="2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Kuber</a:t>
            </a:r>
            <a:r>
              <a:rPr lang="en-US" sz="2100" dirty="0" smtClean="0">
                <a:latin typeface="Arial" panose="020B0604020202020204" pitchFamily="34" charset="0"/>
                <a:cs typeface="Arial" panose="020B0604020202020204" pitchFamily="34" charset="0"/>
              </a:rPr>
              <a:t>-what ?</a:t>
            </a:r>
          </a:p>
          <a:p>
            <a:pPr lvl="1">
              <a:buSzPct val="100000"/>
              <a:buFont typeface="Courier New" panose="02070309020205020404" pitchFamily="49" charset="0"/>
              <a:buChar char="o"/>
            </a:pPr>
            <a:r>
              <a:rPr lang="en-US" sz="2100" dirty="0" smtClean="0">
                <a:latin typeface="Arial" panose="020B0604020202020204" pitchFamily="34" charset="0"/>
                <a:cs typeface="Arial" panose="020B0604020202020204" pitchFamily="34" charset="0"/>
              </a:rPr>
              <a:t>Why </a:t>
            </a:r>
            <a:r>
              <a:rPr lang="en-US" sz="2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Kuberenetes</a:t>
            </a:r>
            <a:endParaRPr lang="en-US" sz="2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endParaRPr 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K8S ARCHITECTURE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CONCEPTS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DEMOS</a:t>
            </a:r>
          </a:p>
          <a:p>
            <a:pPr marL="146050" lvl="0" indent="0">
              <a:buNone/>
            </a:pPr>
            <a:endParaRPr lang="e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59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/>
          <p:cNvSpPr txBox="1">
            <a:spLocks noGrp="1"/>
          </p:cNvSpPr>
          <p:nvPr>
            <p:ph type="body" idx="1"/>
          </p:nvPr>
        </p:nvSpPr>
        <p:spPr>
          <a:xfrm>
            <a:off x="1134391" y="974425"/>
            <a:ext cx="5717431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9900" indent="-342900">
              <a:buSzPts val="1600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Setup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Kubernetes cluster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 AWS EC2, including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etcds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master, workers (nodes)</a:t>
            </a:r>
          </a:p>
          <a:p>
            <a:pPr marL="469900" indent="-342900">
              <a:buSzPts val="1600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indent="-342900">
              <a:buSzPts val="1600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Deploy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WordPress site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on Kubernetes with default page at / </a:t>
            </a:r>
          </a:p>
          <a:p>
            <a:pPr marL="469900" indent="-342900">
              <a:buSzPts val="1600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indent="-342900">
              <a:buSzPts val="1600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Ingress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for load balancing in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Kubernetes</a:t>
            </a:r>
          </a:p>
          <a:p>
            <a:pPr marL="127000" indent="0">
              <a:buSzPts val="1600"/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indent="-342900">
              <a:buSzPts val="1600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User request http://&lt;dns_site&gt;/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careers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the browser will be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redirected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to default page (at /)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DEMO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(webpage requirement)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399" y="1082258"/>
            <a:ext cx="2127121" cy="212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19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/>
          <p:cNvSpPr txBox="1">
            <a:spLocks noGrp="1"/>
          </p:cNvSpPr>
          <p:nvPr>
            <p:ph type="body" idx="1"/>
          </p:nvPr>
        </p:nvSpPr>
        <p:spPr>
          <a:xfrm>
            <a:off x="1244160" y="90461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9900" lvl="0" indent="-342900">
              <a:buSzPts val="1600"/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AWS as cloud-provider</a:t>
            </a:r>
          </a:p>
          <a:p>
            <a:pPr marL="469900" lvl="0" indent="-342900">
              <a:buSzPts val="1600"/>
              <a:buFont typeface="Wingdings" panose="05000000000000000000" pitchFamily="2" charset="2"/>
              <a:buChar char="q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lvl="0" indent="-342900">
              <a:buSzPts val="1600"/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Kubernetes cluster setup (master/workers)</a:t>
            </a:r>
          </a:p>
          <a:p>
            <a:pPr marL="469900" lvl="0" indent="-342900">
              <a:buSzPts val="1600"/>
              <a:buFont typeface="Wingdings" panose="05000000000000000000" pitchFamily="2" charset="2"/>
              <a:buChar char="q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lvl="0" indent="-3429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q"/>
            </a:pP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Wordpress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container (deploy on all worker)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Backend storage for </a:t>
            </a:r>
            <a:r>
              <a:rPr lang="en-US" sz="2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wordpress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(EFS volume1)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lvl="0" indent="-3429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q"/>
            </a:pP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container as database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Backend storage for </a:t>
            </a:r>
            <a:r>
              <a:rPr lang="en-US" sz="2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 (EFS volume2)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en-US" sz="2000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lvl="0" indent="-3429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Ingress/Ingress controller for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loadbalancing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&amp; path-based routing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DEMO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(webpage analysis)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4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53" y="155099"/>
            <a:ext cx="8093652" cy="48395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030" y="2037760"/>
            <a:ext cx="6270370" cy="1148700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 &amp;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little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ANSWERS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Google Shape;145;p13" descr="13629408"/>
          <p:cNvPicPr preferRelativeResize="0"/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3900424" y="-103762"/>
            <a:ext cx="5292213" cy="52472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635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goodbye and see you so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707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51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41" y="861321"/>
            <a:ext cx="8165805" cy="4146698"/>
          </a:xfrm>
        </p:spPr>
        <p:txBody>
          <a:bodyPr>
            <a:no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Deploy resources through manifest</a:t>
            </a:r>
            <a:b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create -f &lt;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name_of_manifeset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b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Ex: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create -f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nginx.yaml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Delete resource trough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manifest</a:t>
            </a:r>
            <a:b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delete -f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name_of_manifeset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Ex: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delete 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-f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nginx.yaml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 List resource on specific namespace, </a:t>
            </a:r>
            <a:b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 if not specify (--namespace=default) will be used.</a:t>
            </a:r>
            <a:b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get   pods              --namespace=foo</a:t>
            </a:r>
            <a:b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deployments</a:t>
            </a:r>
            <a:b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     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rolebindings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……..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 Get running logs of specific pod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logs &lt;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name_of_pod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b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b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 Get details of resource (endpoint, configuration, container, resource usage,..)</a:t>
            </a:r>
            <a:b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describe pods               &lt;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name_of_pod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&gt;  --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namespace=foo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	     deployments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name_of_deployment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b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        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rolebindings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name_of_rolebindings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b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         ….</a:t>
            </a:r>
            <a:b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oogle Shape;145;p13" descr="1362940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3900424" y="-103762"/>
            <a:ext cx="5292213" cy="524726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command (1/3)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97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084" y="623866"/>
            <a:ext cx="8411058" cy="4207096"/>
          </a:xfrm>
        </p:spPr>
        <p:txBody>
          <a:bodyPr>
            <a:no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# Check the status of control plan (master node)</a:t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get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componentstatuses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# Get ALL pods/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deployement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/services/nodes</a:t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kb get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ingress,nodes,pods,services,deployments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--all-namespaces</a:t>
            </a:r>
            <a:b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kb get all --all-namespaces</a:t>
            </a:r>
            <a:b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Export information about pods/deployment/services/nodes into YAML,JSON,...</a:t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get nodes -o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yaml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| grep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ExternalIP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-C 1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get pods -o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yaml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| grep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podIP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# Export information with COLUMN Customization</a:t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get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-o custom-columns=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POD:metadata.name,NODE:spec.nodeName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--sort-by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spec.nodeName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-n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kube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-system</a:t>
            </a:r>
            <a:b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# View resource usage on each pod/node</a:t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kubectl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top pods/nodes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oogle Shape;145;p13" descr="1362940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3900424" y="-103762"/>
            <a:ext cx="5292213" cy="524726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command (2/3)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47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45;p13" descr="1362940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3900424" y="-103762"/>
            <a:ext cx="5292213" cy="524726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command (3/3)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" y="965597"/>
            <a:ext cx="845642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# Attach to container &amp; run specific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cmd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inside it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exec -it &lt;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name_of_pod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&gt; &lt;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linux_cmd_to_run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Ex: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exec –it nginx_app_axere1234 curl 10.20.30.40:443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exec –it nginx_app_adfb987 bash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login to shell of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container</a:t>
            </a:r>
          </a:p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Rolling Update</a:t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set image deployment/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nginx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-deployment  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nginx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-container=nginx:1.15.4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Checkstatus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of rolling Update</a:t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rollout status deployment/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nginx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-deployment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# Rollout/Rollback to previous state</a:t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rollout undo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deployment/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nginx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-deployment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 Get health-check of Kubernetes Cluster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kops validate cluster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8392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"/>
          <p:cNvSpPr txBox="1">
            <a:spLocks noGrp="1"/>
          </p:cNvSpPr>
          <p:nvPr>
            <p:ph type="body" idx="1"/>
          </p:nvPr>
        </p:nvSpPr>
        <p:spPr>
          <a:xfrm>
            <a:off x="840548" y="1151627"/>
            <a:ext cx="7381431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Kubernetes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is an open-source platform for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automating deployment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scaling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operations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containers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across </a:t>
            </a:r>
            <a:r>
              <a:rPr lang="en-US" sz="1600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cluster of host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à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providing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container-centric </a:t>
            </a:r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infrastructure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-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from Kubernetes’ </a:t>
            </a:r>
            <a:r>
              <a:rPr lang="en-US" sz="1600" b="1" i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father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 with love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Image result for What is Kubernetes?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530" y="938175"/>
            <a:ext cx="2980450" cy="16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II.KUBERNETES – A RISING HERO</a:t>
            </a:r>
            <a:endParaRPr lang="en-US" dirty="0">
              <a:solidFill>
                <a:srgbClr val="CC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Image result for monalisa me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529" y="3577788"/>
            <a:ext cx="1431119" cy="139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916" y="481528"/>
            <a:ext cx="5781675" cy="4143375"/>
          </a:xfrm>
          <a:prstGeom prst="rect">
            <a:avLst/>
          </a:prstGeom>
        </p:spPr>
      </p:pic>
      <p:sp>
        <p:nvSpPr>
          <p:cNvPr id="3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II.KUBERNETES – A RISING HERO</a:t>
            </a:r>
            <a:endParaRPr lang="en-US" dirty="0">
              <a:solidFill>
                <a:srgbClr val="CC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42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5074</TotalTime>
  <Words>1921</Words>
  <Application>Microsoft Office PowerPoint</Application>
  <PresentationFormat>On-screen Show (16:9)</PresentationFormat>
  <Paragraphs>433</Paragraphs>
  <Slides>77</Slides>
  <Notes>74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9" baseType="lpstr">
      <vt:lpstr>Arial</vt:lpstr>
      <vt:lpstr>Mongolian Baiti</vt:lpstr>
      <vt:lpstr>Calibri Light</vt:lpstr>
      <vt:lpstr>ＭＳ Ｐゴシック</vt:lpstr>
      <vt:lpstr>Cambria</vt:lpstr>
      <vt:lpstr>Courier New</vt:lpstr>
      <vt:lpstr>Calibri</vt:lpstr>
      <vt:lpstr>Wingdings</vt:lpstr>
      <vt:lpstr>Times New Roman</vt:lpstr>
      <vt:lpstr>Arial Black</vt:lpstr>
      <vt:lpstr>SimSun</vt:lpstr>
      <vt:lpstr>Office Theme</vt:lpstr>
      <vt:lpstr>PowerPoint Presentation</vt:lpstr>
      <vt:lpstr>AGENDA</vt:lpstr>
      <vt:lpstr>AGENDA</vt:lpstr>
      <vt:lpstr>I.CONTAINER RECALL</vt:lpstr>
      <vt:lpstr>I.CONTAINER RECALL</vt:lpstr>
      <vt:lpstr>I.CONTAINER RECALL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KUBERNETES, WHY ?</vt:lpstr>
      <vt:lpstr>PowerPoint Presentation</vt:lpstr>
      <vt:lpstr>PowerPoint Presentation</vt:lpstr>
      <vt:lpstr>PowerPoint Presentation</vt:lpstr>
      <vt:lpstr>AGENDA</vt:lpstr>
      <vt:lpstr>Architecture Overview</vt:lpstr>
      <vt:lpstr>Master (Control plane for Kubernetes)</vt:lpstr>
      <vt:lpstr>Nodes/Workers</vt:lpstr>
      <vt:lpstr>Additional Services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Service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Equality-based selectors</vt:lpstr>
      <vt:lpstr>Set-based selectors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K8S AUTHENTICATION MODEL</vt:lpstr>
      <vt:lpstr>Architecture Overview</vt:lpstr>
      <vt:lpstr>PowerPoint Presentation</vt:lpstr>
      <vt:lpstr>[Cluster]Role</vt:lpstr>
      <vt:lpstr>[Cluster]RoleBinding</vt:lpstr>
      <vt:lpstr>PowerPoint Presentation</vt:lpstr>
      <vt:lpstr>PowerPoint Presentation</vt:lpstr>
      <vt:lpstr>PowerPoint Presentation</vt:lpstr>
      <vt:lpstr>Containers talks in same Pod:  + Use the same ClusterIP + Communicate via IPC/not via network</vt:lpstr>
      <vt:lpstr>Pods talks in  same Node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QUESTIONS &amp;                         a little ANSWERS</vt:lpstr>
      <vt:lpstr>PowerPoint Presentation</vt:lpstr>
      <vt:lpstr>   # Deploy resources through manifest kubectl create -f &lt;name_of_manifeset&gt; Ex: kubectl create -f nginx.yaml  # Delete resource trough manifest kubectl delete -f &lt;name_of_manifeset&gt; Ex: kubectl delete  -f nginx.yaml  # List resource on specific namespace,  # if not specify (--namespace=default) will be used. kubectl get   pods              --namespace=foo                     deployments        rolebindings                     …….. # Get running logs of specific pod kubectl logs &lt;name_of_pod&gt;              # Get details of resource (endpoint, configuration, container, resource usage,..) kubectl describe pods               &lt;name_of_pod&gt;  --namespace=foo        deployments &lt;name_of_deployment&gt;                              rolebindings &lt;name_of_rolebindings&gt;                              ….  </vt:lpstr>
      <vt:lpstr> # Check the status of control plan (master node) kubectl get componentstatuses  # Get ALL pods/deployement/services/nodes kb get ingress,nodes,pods,services,deployments --all-namespaces kb get all --all-namespaces  # Export information about pods/deployment/services/nodes into YAML,JSON,... kubectl get nodes -o yaml | grep ExternalIP -C 1 kubectl get pods -o yaml | grep podIP  # Export information with COLUMN Customization kubectl get po -o custom-columns=POD:metadata.name,NODE:spec.nodeName --sort-by spec.nodeName -n kube-system  # View resource usage on each pod/node kubectl top pods/nodes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</dc:title>
  <dc:creator>Huynh Thai Bao</dc:creator>
  <cp:lastModifiedBy>Huynh Thai Bao</cp:lastModifiedBy>
  <cp:revision>255</cp:revision>
  <dcterms:modified xsi:type="dcterms:W3CDTF">2018-10-12T07:29:35Z</dcterms:modified>
</cp:coreProperties>
</file>